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54"/>
  </p:handoutMasterIdLst>
  <p:sldIdLst>
    <p:sldId id="529" r:id="rId3"/>
    <p:sldId id="803" r:id="rId4"/>
    <p:sldId id="632" r:id="rId6"/>
    <p:sldId id="677" r:id="rId7"/>
    <p:sldId id="678" r:id="rId8"/>
    <p:sldId id="801" r:id="rId9"/>
    <p:sldId id="693" r:id="rId10"/>
    <p:sldId id="694" r:id="rId11"/>
    <p:sldId id="800" r:id="rId12"/>
    <p:sldId id="631" r:id="rId13"/>
    <p:sldId id="623" r:id="rId14"/>
    <p:sldId id="656" r:id="rId15"/>
    <p:sldId id="662" r:id="rId16"/>
    <p:sldId id="663" r:id="rId17"/>
    <p:sldId id="633" r:id="rId18"/>
    <p:sldId id="660" r:id="rId19"/>
    <p:sldId id="665" r:id="rId20"/>
    <p:sldId id="684" r:id="rId21"/>
    <p:sldId id="657" r:id="rId22"/>
    <p:sldId id="664" r:id="rId23"/>
    <p:sldId id="688" r:id="rId24"/>
    <p:sldId id="689" r:id="rId25"/>
    <p:sldId id="658" r:id="rId26"/>
    <p:sldId id="685" r:id="rId27"/>
    <p:sldId id="669" r:id="rId28"/>
    <p:sldId id="850" r:id="rId29"/>
    <p:sldId id="667" r:id="rId30"/>
    <p:sldId id="670" r:id="rId31"/>
    <p:sldId id="659" r:id="rId32"/>
    <p:sldId id="672" r:id="rId33"/>
    <p:sldId id="679" r:id="rId34"/>
    <p:sldId id="691" r:id="rId35"/>
    <p:sldId id="726" r:id="rId36"/>
    <p:sldId id="728" r:id="rId37"/>
    <p:sldId id="727" r:id="rId38"/>
    <p:sldId id="681" r:id="rId39"/>
    <p:sldId id="734" r:id="rId40"/>
    <p:sldId id="683" r:id="rId41"/>
    <p:sldId id="736" r:id="rId42"/>
    <p:sldId id="851" r:id="rId43"/>
    <p:sldId id="692" r:id="rId44"/>
    <p:sldId id="743" r:id="rId45"/>
    <p:sldId id="874" r:id="rId46"/>
    <p:sldId id="739" r:id="rId47"/>
    <p:sldId id="737" r:id="rId48"/>
    <p:sldId id="738" r:id="rId49"/>
    <p:sldId id="853" r:id="rId50"/>
    <p:sldId id="852" r:id="rId51"/>
    <p:sldId id="740" r:id="rId52"/>
    <p:sldId id="854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ebddb83-ef2a-4382-98b6-fec33d016608}">
          <p14:sldIdLst>
            <p14:sldId id="529"/>
            <p14:sldId id="803"/>
            <p14:sldId id="632"/>
            <p14:sldId id="677"/>
            <p14:sldId id="678"/>
            <p14:sldId id="801"/>
            <p14:sldId id="631"/>
            <p14:sldId id="656"/>
            <p14:sldId id="662"/>
            <p14:sldId id="663"/>
            <p14:sldId id="660"/>
            <p14:sldId id="665"/>
            <p14:sldId id="684"/>
            <p14:sldId id="623"/>
            <p14:sldId id="633"/>
            <p14:sldId id="693"/>
            <p14:sldId id="694"/>
            <p14:sldId id="800"/>
            <p14:sldId id="657"/>
          </p14:sldIdLst>
        </p14:section>
        <p14:section name="无标题节" id="{2822b8e5-3c3b-498c-b755-d6999ac33623}">
          <p14:sldIdLst>
            <p14:sldId id="689"/>
            <p14:sldId id="658"/>
            <p14:sldId id="685"/>
            <p14:sldId id="850"/>
            <p14:sldId id="659"/>
            <p14:sldId id="672"/>
            <p14:sldId id="679"/>
            <p14:sldId id="691"/>
            <p14:sldId id="728"/>
            <p14:sldId id="681"/>
            <p14:sldId id="683"/>
            <p14:sldId id="692"/>
            <p14:sldId id="737"/>
            <p14:sldId id="852"/>
            <p14:sldId id="664"/>
            <p14:sldId id="740"/>
            <p14:sldId id="854"/>
            <p14:sldId id="853"/>
            <p14:sldId id="739"/>
            <p14:sldId id="874"/>
            <p14:sldId id="738"/>
            <p14:sldId id="743"/>
            <p14:sldId id="851"/>
            <p14:sldId id="736"/>
            <p14:sldId id="727"/>
            <p14:sldId id="734"/>
            <p14:sldId id="726"/>
            <p14:sldId id="669"/>
            <p14:sldId id="670"/>
            <p14:sldId id="688"/>
            <p14:sldId id="6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7F"/>
    <a:srgbClr val="1399EE"/>
    <a:srgbClr val="EFA613"/>
    <a:srgbClr val="AE79F0"/>
    <a:srgbClr val="05C1A8"/>
    <a:srgbClr val="B2B2B2"/>
    <a:srgbClr val="7397BB"/>
    <a:srgbClr val="6B84BB"/>
    <a:srgbClr val="11ADAF"/>
    <a:srgbClr val="0D8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9" autoAdjust="0"/>
    <p:restoredTop sz="99203" autoAdjust="0"/>
  </p:normalViewPr>
  <p:slideViewPr>
    <p:cSldViewPr>
      <p:cViewPr>
        <p:scale>
          <a:sx n="89" d="100"/>
          <a:sy n="89" d="100"/>
        </p:scale>
        <p:origin x="-582" y="-138"/>
      </p:cViewPr>
      <p:guideLst>
        <p:guide orient="horz" pos="17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3688" y="-112"/>
      </p:cViewPr>
      <p:guideLst>
        <p:guide orient="horz" pos="312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0FC4-79A4-4CD6-9D21-6D2AFDDF42E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8C765C7-F05C-4732-9BB2-6BA685FD7E24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这是一款很好的取色软件，能告诉你该颜色的</a:t>
            </a:r>
            <a:r>
              <a:rPr lang="en-US" altLang="zh-CN"/>
              <a:t>RGB</a:t>
            </a:r>
            <a:r>
              <a:rPr lang="zh-CN" altLang="en-US"/>
              <a:t>值和</a:t>
            </a:r>
            <a:r>
              <a:rPr lang="en-US" altLang="zh-CN"/>
              <a:t>HSB</a:t>
            </a:r>
            <a:r>
              <a:rPr lang="zh-CN" altLang="en-US"/>
              <a:t>值，还有颜色识别码，网页设计和</a:t>
            </a:r>
            <a:r>
              <a:rPr lang="en-US" altLang="zh-CN"/>
              <a:t>APP</a:t>
            </a:r>
            <a:r>
              <a:rPr lang="zh-CN" altLang="en-US"/>
              <a:t>设计都可以用上这个识别码，是很方便的软件，大家下载一个吧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第一步，看看车牌的颜色，那么我们到底怎么样获得某个点的</a:t>
            </a:r>
            <a:r>
              <a:rPr lang="en-US" altLang="zh-CN"/>
              <a:t>RGB</a:t>
            </a:r>
            <a:r>
              <a:rPr lang="zh-CN" altLang="en-US"/>
              <a:t>值呢？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8C765C7-F05C-4732-9BB2-6BA685FD7E24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8C765C7-F05C-4732-9BB2-6BA685FD7E24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8C765C7-F05C-4732-9BB2-6BA685FD7E24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，包最好加上，有些</a:t>
            </a:r>
            <a:r>
              <a:rPr lang="en-US" altLang="zh-CN"/>
              <a:t>vs</a:t>
            </a:r>
            <a:r>
              <a:rPr lang="zh-CN" altLang="en-US"/>
              <a:t>没加上这个就会不能某些</a:t>
            </a:r>
            <a:r>
              <a:rPr lang="en-US" altLang="zh-CN"/>
              <a:t>opencv</a:t>
            </a:r>
            <a:r>
              <a:rPr lang="zh-CN" altLang="en-US"/>
              <a:t>的类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，头文件的</a:t>
            </a:r>
            <a:r>
              <a:rPr lang="en-US" altLang="zh-CN"/>
              <a:t>stdafx.h</a:t>
            </a:r>
            <a:r>
              <a:rPr lang="zh-CN" altLang="en-US"/>
              <a:t>一定一定要放在最前面，否则也会编译出错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，如果需要用到控制台输出的，加上</a:t>
            </a:r>
            <a:r>
              <a:rPr lang="en-US" altLang="zh-CN"/>
              <a:t>c++</a:t>
            </a:r>
            <a:r>
              <a:rPr lang="zh-CN" altLang="en-US"/>
              <a:t>的工作空间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演示</a:t>
            </a:r>
            <a:r>
              <a:rPr lang="en-US" altLang="zh-CN"/>
              <a:t>ColorPix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为啥我们要了解这两个概念呢？因为组成图像的基本元素就是像素，然而每个像素的基本构成就是</a:t>
            </a:r>
            <a:r>
              <a:rPr lang="en-US" altLang="zh-CN">
                <a:sym typeface="+mn-ea"/>
              </a:rPr>
              <a:t>RGB</a:t>
            </a:r>
            <a:r>
              <a:rPr lang="zh-CN" altLang="en-US">
                <a:sym typeface="+mn-ea"/>
              </a:rPr>
              <a:t>值或是</a:t>
            </a:r>
            <a:r>
              <a:rPr lang="en-US" altLang="zh-CN">
                <a:sym typeface="+mn-ea"/>
              </a:rPr>
              <a:t>HSB</a:t>
            </a:r>
            <a:r>
              <a:rPr lang="zh-CN" altLang="en-US">
                <a:sym typeface="+mn-ea"/>
              </a:rPr>
              <a:t>值，我们以下在程序里面的就是要获取像素的</a:t>
            </a:r>
            <a:r>
              <a:rPr lang="en-US" altLang="zh-CN">
                <a:sym typeface="+mn-ea"/>
              </a:rPr>
              <a:t>RGB</a:t>
            </a:r>
            <a:r>
              <a:rPr lang="zh-CN" altLang="en-US">
                <a:sym typeface="+mn-ea"/>
              </a:rPr>
              <a:t>值，来判断物体的类别。甚至要更改图片的像素，使计算机更好地识别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EA829E4-7B8F-48ED-BCF8-1C0A3C64405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e 4"/>
          <p:cNvSpPr/>
          <p:nvPr userDrawn="1"/>
        </p:nvSpPr>
        <p:spPr>
          <a:xfrm rot="5400000" flipH="1" flipV="1">
            <a:off x="-623887" y="1947863"/>
            <a:ext cx="1247774" cy="1247774"/>
          </a:xfrm>
          <a:prstGeom prst="pie">
            <a:avLst>
              <a:gd name="adj1" fmla="val 0"/>
              <a:gd name="adj2" fmla="val 10782358"/>
            </a:avLst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ie 4"/>
          <p:cNvSpPr/>
          <p:nvPr userDrawn="1"/>
        </p:nvSpPr>
        <p:spPr>
          <a:xfrm rot="16200000" flipV="1">
            <a:off x="8520113" y="1947863"/>
            <a:ext cx="1247774" cy="1247774"/>
          </a:xfrm>
          <a:prstGeom prst="pie">
            <a:avLst>
              <a:gd name="adj1" fmla="val 0"/>
              <a:gd name="adj2" fmla="val 10782358"/>
            </a:avLst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 panose="020F0502020204030204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 panose="020F0502020204030204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 panose="020F0502020204030204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9144000" cy="2266950"/>
          </a:xfrm>
          <a:prstGeom prst="rect">
            <a:avLst/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4350"/>
            <a:ext cx="3657600" cy="1371600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Glegoo"/>
                <a:cs typeface="Glegoo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0" y="1123950"/>
            <a:ext cx="2093480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0" y="1123950"/>
            <a:ext cx="2093480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0" y="15049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2" y="15049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0" y="29527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2" y="29527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05400" y="666750"/>
            <a:ext cx="3581400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0" y="1257300"/>
            <a:ext cx="2188633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9050"/>
            <a:ext cx="9144000" cy="51625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2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1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097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750"/>
            <a:ext cx="3581400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0" y="1257300"/>
            <a:ext cx="2188633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572000" y="1837540"/>
            <a:ext cx="0" cy="1655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0" y="186133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6" y="1587500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4" y="185498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79" y="1581149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2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0" cy="833437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8229600" cy="479425"/>
          </a:xfrm>
        </p:spPr>
        <p:txBody>
          <a:bodyPr>
            <a:noAutofit/>
          </a:bodyPr>
          <a:lstStyle>
            <a:lvl1pPr marL="0" indent="0" algn="ctr">
              <a:lnSpc>
                <a:spcPts val="1500"/>
              </a:lnSpc>
              <a:buNone/>
              <a:defRPr sz="1050">
                <a:solidFill>
                  <a:srgbClr val="595959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0" cy="833437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1219201" y="3709988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819400" y="3714750"/>
            <a:ext cx="1613026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1206358" y="31813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1219200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 panose="020F0502020204030204"/>
                <a:ea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819400" y="3181350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8322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 panose="020F0502020204030204"/>
                <a:ea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419600" y="3714750"/>
            <a:ext cx="1675229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419600" y="3181350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432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 panose="020F0502020204030204"/>
                <a:ea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5943600" y="3714750"/>
            <a:ext cx="1751964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5943600" y="3181350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5956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 panose="020F0502020204030204"/>
                <a:ea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12954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8956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4958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0960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44557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29718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0" y="1504950"/>
            <a:ext cx="9144000" cy="363855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926556"/>
          </a:xfrm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  <a:lvl2pPr>
              <a:defRPr sz="1400">
                <a:solidFill>
                  <a:srgbClr val="7F7F7F"/>
                </a:solidFill>
              </a:defRPr>
            </a:lvl2pPr>
            <a:lvl3pPr>
              <a:defRPr sz="1200">
                <a:solidFill>
                  <a:srgbClr val="7F7F7F"/>
                </a:solidFill>
              </a:defRPr>
            </a:lvl3pPr>
            <a:lvl4pPr>
              <a:defRPr sz="1100">
                <a:solidFill>
                  <a:srgbClr val="7F7F7F"/>
                </a:solidFill>
              </a:defRPr>
            </a:lvl4pPr>
            <a:lvl5pPr>
              <a:defRPr sz="1100">
                <a:solidFill>
                  <a:srgbClr val="7F7F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926556"/>
          </a:xfrm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  <a:lvl2pPr>
              <a:defRPr sz="1400">
                <a:solidFill>
                  <a:srgbClr val="7F7F7F"/>
                </a:solidFill>
              </a:defRPr>
            </a:lvl2pPr>
            <a:lvl3pPr>
              <a:defRPr sz="1200">
                <a:solidFill>
                  <a:srgbClr val="7F7F7F"/>
                </a:solidFill>
              </a:defRPr>
            </a:lvl3pPr>
            <a:lvl4pPr>
              <a:defRPr sz="1100">
                <a:solidFill>
                  <a:srgbClr val="7F7F7F"/>
                </a:solidFill>
              </a:defRPr>
            </a:lvl4pPr>
            <a:lvl5pPr>
              <a:defRPr sz="1100">
                <a:solidFill>
                  <a:srgbClr val="7F7F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992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09750"/>
            <a:ext cx="4040188" cy="278487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</a:defRPr>
            </a:lvl1pPr>
            <a:lvl2pPr>
              <a:defRPr sz="1200">
                <a:solidFill>
                  <a:srgbClr val="7F7F7F"/>
                </a:solidFill>
              </a:defRPr>
            </a:lvl2pPr>
            <a:lvl3pPr>
              <a:defRPr sz="1100">
                <a:solidFill>
                  <a:srgbClr val="7F7F7F"/>
                </a:solidFill>
              </a:defRPr>
            </a:lvl3pPr>
            <a:lvl4pPr>
              <a:defRPr sz="1050">
                <a:solidFill>
                  <a:srgbClr val="7F7F7F"/>
                </a:solidFill>
              </a:defRPr>
            </a:lvl4pPr>
            <a:lvl5pPr>
              <a:defRPr sz="105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32992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809750"/>
            <a:ext cx="4041775" cy="278487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</a:defRPr>
            </a:lvl1pPr>
            <a:lvl2pPr>
              <a:defRPr sz="1200">
                <a:solidFill>
                  <a:srgbClr val="7F7F7F"/>
                </a:solidFill>
              </a:defRPr>
            </a:lvl2pPr>
            <a:lvl3pPr>
              <a:defRPr sz="1100">
                <a:solidFill>
                  <a:srgbClr val="7F7F7F"/>
                </a:solidFill>
              </a:defRPr>
            </a:lvl3pPr>
            <a:lvl4pPr>
              <a:defRPr sz="1050">
                <a:solidFill>
                  <a:srgbClr val="7F7F7F"/>
                </a:solidFill>
              </a:defRPr>
            </a:lvl4pPr>
            <a:lvl5pPr>
              <a:defRPr sz="105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2190750"/>
            <a:ext cx="2667000" cy="6858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371600" y="2876550"/>
            <a:ext cx="2667000" cy="6858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295400" y="2876550"/>
            <a:ext cx="6324600" cy="6858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295400" y="2190750"/>
            <a:ext cx="6324600" cy="6858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7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0" y="2038350"/>
            <a:ext cx="3429000" cy="990600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0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20" name="Picture 19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52550"/>
            <a:ext cx="2552878" cy="3562350"/>
          </a:xfrm>
          <a:prstGeom prst="rect">
            <a:avLst/>
          </a:prstGeom>
        </p:spPr>
      </p:pic>
      <p:sp>
        <p:nvSpPr>
          <p:cNvPr id="22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5410200" y="1733550"/>
            <a:ext cx="1956816" cy="24193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3325812"/>
            <a:ext cx="2362200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0" y="3859212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 panose="020F0502020204030204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2208212"/>
            <a:ext cx="3429000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/>
                </a:solidFill>
                <a:latin typeface="Calibri" panose="020F0502020204030204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3000" y="1954212"/>
            <a:ext cx="23622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Glegoo"/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7816"/>
          <a:stretch>
            <a:fillRect/>
          </a:stretch>
        </p:blipFill>
        <p:spPr>
          <a:xfrm>
            <a:off x="4835244" y="1428750"/>
            <a:ext cx="1602039" cy="3352800"/>
          </a:xfrm>
          <a:prstGeom prst="rect">
            <a:avLst/>
          </a:prstGeom>
        </p:spPr>
      </p:pic>
      <p:sp>
        <p:nvSpPr>
          <p:cNvPr id="27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5029200" y="1962150"/>
            <a:ext cx="1247554" cy="2286000"/>
          </a:xfrm>
        </p:spPr>
        <p:txBody>
          <a:bodyPr/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7816"/>
          <a:stretch>
            <a:fillRect/>
          </a:stretch>
        </p:blipFill>
        <p:spPr>
          <a:xfrm>
            <a:off x="6475161" y="1428750"/>
            <a:ext cx="1602039" cy="3352800"/>
          </a:xfrm>
          <a:prstGeom prst="rect">
            <a:avLst/>
          </a:prstGeom>
        </p:spPr>
      </p:pic>
      <p:sp>
        <p:nvSpPr>
          <p:cNvPr id="29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6669117" y="1962150"/>
            <a:ext cx="1247554" cy="2286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1152"/>
            <a:ext cx="4419600" cy="2562857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81126" y="1809750"/>
            <a:ext cx="3167074" cy="20286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0" cy="1774825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0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5DF95-D547-449A-B910-FD2F068A3269}" type="slidenum">
              <a:rPr lang="zh-CN" alt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3456622"/>
            <a:ext cx="2276856" cy="17059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3456622"/>
            <a:ext cx="2276856" cy="170592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3455670"/>
            <a:ext cx="2276856" cy="170592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3455670"/>
            <a:ext cx="2286000" cy="17059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04950"/>
            <a:ext cx="2276856" cy="1981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04950"/>
            <a:ext cx="2276856" cy="1981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04950"/>
            <a:ext cx="2286000" cy="1981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1817688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0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405328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0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3733800" y="1517508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400800" y="1517508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3733800" y="3101835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400800" y="3101835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c-Flat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2550"/>
            <a:ext cx="4038600" cy="3269432"/>
          </a:xfrm>
          <a:prstGeom prst="rect">
            <a:avLst/>
          </a:prstGeom>
        </p:spPr>
      </p:pic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0" cy="2057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2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8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2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 hasCustomPrompt="1"/>
          </p:nvPr>
        </p:nvSpPr>
        <p:spPr>
          <a:xfrm>
            <a:off x="533400" y="1504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 panose="020F0502020204030204"/>
                <a:ea typeface="Calibri" panose="020F0502020204030204"/>
                <a:cs typeface="Calibri" panose="020F0502020204030204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 hasCustomPrompt="1"/>
          </p:nvPr>
        </p:nvSpPr>
        <p:spPr>
          <a:xfrm>
            <a:off x="533400" y="205359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 hasCustomPrompt="1"/>
          </p:nvPr>
        </p:nvSpPr>
        <p:spPr>
          <a:xfrm>
            <a:off x="533400" y="2647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 hasCustomPrompt="1"/>
          </p:nvPr>
        </p:nvSpPr>
        <p:spPr>
          <a:xfrm>
            <a:off x="533400" y="31813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 hasCustomPrompt="1"/>
          </p:nvPr>
        </p:nvSpPr>
        <p:spPr>
          <a:xfrm>
            <a:off x="533400" y="37147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 hasCustomPrompt="1"/>
          </p:nvPr>
        </p:nvSpPr>
        <p:spPr>
          <a:xfrm>
            <a:off x="4693920" y="1504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 hasCustomPrompt="1"/>
          </p:nvPr>
        </p:nvSpPr>
        <p:spPr>
          <a:xfrm>
            <a:off x="4693920" y="205359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 hasCustomPrompt="1"/>
          </p:nvPr>
        </p:nvSpPr>
        <p:spPr>
          <a:xfrm>
            <a:off x="4693920" y="2647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 hasCustomPrompt="1"/>
          </p:nvPr>
        </p:nvSpPr>
        <p:spPr>
          <a:xfrm>
            <a:off x="4693920" y="31813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 hasCustomPrompt="1"/>
          </p:nvPr>
        </p:nvSpPr>
        <p:spPr>
          <a:xfrm>
            <a:off x="4693920" y="37147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 panose="020F0502020204030204"/>
                <a:cs typeface="Glegoo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image" Target="../media/image1.jpeg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k.jpg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1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14" name="Pie 13"/>
          <p:cNvSpPr/>
          <p:nvPr userDrawn="1"/>
        </p:nvSpPr>
        <p:spPr>
          <a:xfrm flipH="1" flipV="1">
            <a:off x="4252913" y="4824413"/>
            <a:ext cx="638174" cy="638174"/>
          </a:xfrm>
          <a:prstGeom prst="pie">
            <a:avLst>
              <a:gd name="adj1" fmla="val 0"/>
              <a:gd name="adj2" fmla="val 10782358"/>
            </a:avLst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0" i="0" kern="1200">
          <a:solidFill>
            <a:srgbClr val="48597F"/>
          </a:solidFill>
          <a:effectLst/>
          <a:latin typeface="Lato Light"/>
          <a:ea typeface="Calibri" panose="020F0502020204030204"/>
          <a:cs typeface="Lato Light"/>
        </a:defRPr>
      </a:lvl1pPr>
    </p:titleStyle>
    <p:bodyStyle>
      <a:lvl1pPr marL="342900" indent="-342900" algn="l" defTabSz="914400" rtl="0" eaLnBrk="1" latinLnBrk="0" hangingPunct="1">
        <a:lnSpc>
          <a:spcPts val="182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 panose="020F0502020204030204"/>
          <a:ea typeface="+mn-ea"/>
          <a:cs typeface="Calibri" panose="020F0502020204030204"/>
        </a:defRPr>
      </a:lvl1pPr>
      <a:lvl2pPr marL="742950" indent="-285750" algn="l" defTabSz="914400" rtl="0" eaLnBrk="1" latinLnBrk="0" hangingPunct="1">
        <a:lnSpc>
          <a:spcPts val="1820"/>
        </a:lnSpc>
        <a:spcBef>
          <a:spcPts val="0"/>
        </a:spcBef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Calibri" panose="020F0502020204030204"/>
          <a:ea typeface="+mn-ea"/>
          <a:cs typeface="Calibri" panose="020F0502020204030204"/>
        </a:defRPr>
      </a:lvl2pPr>
      <a:lvl3pPr marL="1143000" indent="-228600" algn="l" defTabSz="914400" rtl="0" eaLnBrk="1" latinLnBrk="0" hangingPunct="1">
        <a:lnSpc>
          <a:spcPts val="182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Calibri" panose="020F0502020204030204"/>
          <a:ea typeface="+mn-ea"/>
          <a:cs typeface="Calibri" panose="020F0502020204030204"/>
        </a:defRPr>
      </a:lvl3pPr>
      <a:lvl4pPr marL="1600200" indent="-228600" algn="l" defTabSz="914400" rtl="0" eaLnBrk="1" latinLnBrk="0" hangingPunct="1">
        <a:lnSpc>
          <a:spcPts val="1820"/>
        </a:lnSpc>
        <a:spcBef>
          <a:spcPts val="0"/>
        </a:spcBef>
        <a:buFont typeface="Arial" panose="020B0604020202020204" pitchFamily="34" charset="0"/>
        <a:buChar char="–"/>
        <a:defRPr sz="1100" kern="1200">
          <a:solidFill>
            <a:schemeClr val="tx1">
              <a:lumMod val="65000"/>
              <a:lumOff val="35000"/>
            </a:schemeClr>
          </a:solidFill>
          <a:latin typeface="Calibri" panose="020F0502020204030204"/>
          <a:ea typeface="+mn-ea"/>
          <a:cs typeface="Calibri" panose="020F0502020204030204"/>
        </a:defRPr>
      </a:lvl4pPr>
      <a:lvl5pPr marL="2057400" indent="-228600" algn="l" defTabSz="914400" rtl="0" eaLnBrk="1" latinLnBrk="0" hangingPunct="1">
        <a:lnSpc>
          <a:spcPts val="1820"/>
        </a:lnSpc>
        <a:spcBef>
          <a:spcPts val="0"/>
        </a:spcBef>
        <a:buFont typeface="Arial" panose="020B0604020202020204" pitchFamily="34" charset="0"/>
        <a:buChar char="»"/>
        <a:defRPr sz="1100" kern="1200">
          <a:solidFill>
            <a:schemeClr val="tx1">
              <a:lumMod val="65000"/>
              <a:lumOff val="35000"/>
            </a:schemeClr>
          </a:solidFill>
          <a:latin typeface="Calibri" panose="020F0502020204030204"/>
          <a:ea typeface="+mn-ea"/>
          <a:cs typeface="Calibri" panose="020F0502020204030204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9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microsoft.com/office/2007/relationships/media" Target="file:///F:\&#23398;&#26657;&#23454;&#20064;\opencv\1.avi" TargetMode="External"/><Relationship Id="rId1" Type="http://schemas.openxmlformats.org/officeDocument/2006/relationships/video" Target="file:///F:\&#23398;&#26657;&#23454;&#20064;\opencv\1.av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2032635" y="1260475"/>
            <a:ext cx="4970145" cy="2362200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13940" y="2682685"/>
            <a:ext cx="4495800" cy="4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endParaRPr lang="en-US" sz="1800" b="1" dirty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313940" y="2167255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OpenCV</a:t>
            </a:r>
            <a:r>
              <a:rPr lang="zh-CN" altLang="en-US" sz="4000" b="1" dirty="0" smtClean="0">
                <a:latin typeface="+mn-ea"/>
                <a:ea typeface="+mn-ea"/>
                <a:cs typeface="Glegoo"/>
              </a:rPr>
              <a:t>基础教程第二讲</a:t>
            </a:r>
            <a:endParaRPr lang="zh-CN" altLang="en-US" sz="4000" b="1" dirty="0" smtClean="0">
              <a:latin typeface="+mn-ea"/>
              <a:ea typeface="+mn-ea"/>
              <a:cs typeface="Glegoo"/>
            </a:endParaRPr>
          </a:p>
          <a:p>
            <a:pPr algn="ctr"/>
            <a:r>
              <a:rPr lang="zh-CN" altLang="en-US" sz="4000" b="1" dirty="0" smtClean="0">
                <a:latin typeface="+mn-ea"/>
                <a:ea typeface="+mn-ea"/>
                <a:cs typeface="Glegoo"/>
              </a:rPr>
              <a:t>基础操作</a:t>
            </a:r>
            <a:endParaRPr lang="zh-CN" altLang="en-US" sz="4000" b="1" dirty="0" smtClean="0">
              <a:latin typeface="+mn-ea"/>
              <a:ea typeface="+mn-ea"/>
              <a:cs typeface="Glegoo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61300" y="4725035"/>
            <a:ext cx="8629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by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陆延杰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875"/>
            <a:ext cx="44958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像素、</a:t>
            </a:r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RGB</a:t>
            </a:r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值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  <a:p>
            <a:pPr algn="ctr"/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HSB</a:t>
            </a:r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值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1</a:t>
            </a:r>
            <a:endParaRPr lang="en-US" sz="4000" b="1" dirty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41427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1.1.1 </a:t>
            </a:r>
            <a:r>
              <a:rPr lang="zh-CN" altLang="en-US" sz="4000" b="1" dirty="0">
                <a:latin typeface="+mn-ea"/>
                <a:ea typeface="+mn-ea"/>
              </a:rPr>
              <a:t>像素的概念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12293" name="内容占位符 8" descr="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6835" y="2897188"/>
            <a:ext cx="2095500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1256665"/>
            <a:ext cx="6051550" cy="285623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25" y="257175"/>
            <a:ext cx="1667510" cy="2282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137795" y="225425"/>
            <a:ext cx="645541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1.1.2 RGB</a:t>
            </a:r>
            <a:r>
              <a:rPr lang="zh-CN" altLang="en-US" sz="4000" b="1" dirty="0">
                <a:latin typeface="+mn-ea"/>
                <a:ea typeface="+mn-ea"/>
              </a:rPr>
              <a:t>值的含义及作用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12293" name="内容占位符 8" descr="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6835" y="2897188"/>
            <a:ext cx="2095500" cy="157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9295" y="1002665"/>
            <a:ext cx="70948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红、绿、蓝三个颜色通道每种色各分为256阶亮度，在0时“灯”最弱——是关掉的，而在255时“灯”最亮。当三色灰度数值相同时，产生不同灰度值的灰色调，即三色灰度都为0时，是最暗的黑色调；三色灰度都为255时，是最亮的白色调。</a:t>
            </a:r>
            <a:endParaRPr lang="zh-CN" altLang="en-US"/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2499360"/>
            <a:ext cx="2625725" cy="1969770"/>
          </a:xfrm>
          <a:prstGeom prst="rect">
            <a:avLst/>
          </a:prstGeom>
        </p:spPr>
      </p:pic>
      <p:pic>
        <p:nvPicPr>
          <p:cNvPr id="6" name="图片 5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580" y="2423160"/>
            <a:ext cx="2225040" cy="2225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66554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1.1.3 HSB</a:t>
            </a:r>
            <a:r>
              <a:rPr lang="zh-CN" altLang="en-US" sz="4000" b="1" dirty="0">
                <a:latin typeface="+mn-ea"/>
                <a:ea typeface="+mn-ea"/>
              </a:rPr>
              <a:t>值的含义及作用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12293" name="内容占位符 8" descr="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6835" y="2897188"/>
            <a:ext cx="2095500" cy="157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9295" y="1002665"/>
            <a:ext cx="70948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色相（H,hue）：在0~360°的标准色轮上，色相是按位置度量的。饱和度（S,saturation）：表示色彩的纯度，为0时为灰色。</a:t>
            </a:r>
            <a:endParaRPr lang="zh-CN" altLang="en-US"/>
          </a:p>
          <a:p>
            <a:r>
              <a:rPr lang="zh-CN" altLang="en-US"/>
              <a:t>亮度（B,brightness或V,value）：是色彩的明亮度。为0时即为黑色。最大亮度是色彩最鲜明的状态。取值范围0～100%。</a:t>
            </a:r>
            <a:endParaRPr lang="zh-CN" altLang="en-US"/>
          </a:p>
        </p:txBody>
      </p:sp>
      <p:pic>
        <p:nvPicPr>
          <p:cNvPr id="6" name="图片 5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56815"/>
            <a:ext cx="2095500" cy="1676400"/>
          </a:xfrm>
          <a:prstGeom prst="rect">
            <a:avLst/>
          </a:prstGeom>
        </p:spPr>
      </p:pic>
      <p:pic>
        <p:nvPicPr>
          <p:cNvPr id="5" name="图片 4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645" y="2380615"/>
            <a:ext cx="2088515" cy="208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34925" y="133350"/>
            <a:ext cx="882269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1.1.4 </a:t>
            </a:r>
            <a:r>
              <a:rPr lang="zh-CN" altLang="en-US" b="1" dirty="0">
                <a:latin typeface="+mn-ea"/>
                <a:ea typeface="+mn-ea"/>
              </a:rPr>
              <a:t>一款十分实用的取色软件</a:t>
            </a:r>
            <a:r>
              <a:rPr lang="en-US" altLang="zh-CN" b="1" dirty="0">
                <a:latin typeface="+mn-ea"/>
                <a:ea typeface="+mn-ea"/>
              </a:rPr>
              <a:t>——ColorPix</a:t>
            </a: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1513840"/>
            <a:ext cx="2254250" cy="233489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10" y="1214755"/>
            <a:ext cx="2466340" cy="337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685"/>
            <a:ext cx="4495800" cy="4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像素的基本操作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2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688975" y="353695"/>
            <a:ext cx="788797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2.1.1</a:t>
            </a:r>
            <a:r>
              <a:rPr lang="zh-CN" altLang="en-US" sz="4000" b="1" dirty="0">
                <a:latin typeface="+mn-ea"/>
                <a:ea typeface="+mn-ea"/>
              </a:rPr>
              <a:t>问题探讨</a:t>
            </a:r>
            <a:r>
              <a:rPr lang="en-US" altLang="zh-CN" sz="4000" b="1" dirty="0">
                <a:latin typeface="+mn-ea"/>
                <a:ea typeface="+mn-ea"/>
              </a:rPr>
              <a:t>——</a:t>
            </a:r>
            <a:r>
              <a:rPr lang="zh-CN" altLang="en-US" sz="4000" b="1" dirty="0">
                <a:latin typeface="+mn-ea"/>
                <a:ea typeface="+mn-ea"/>
              </a:rPr>
              <a:t>如何找到车牌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8440" y="1466850"/>
            <a:ext cx="4761865" cy="3285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9860" y="1077595"/>
            <a:ext cx="4095750" cy="282638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683510" y="807085"/>
            <a:ext cx="4022090" cy="1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2362200" y="1128395"/>
            <a:ext cx="12065" cy="2738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140710" y="100330"/>
            <a:ext cx="319405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长度（</a:t>
            </a:r>
            <a:r>
              <a:rPr lang="en-US" altLang="zh-CN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row</a:t>
            </a:r>
            <a:r>
              <a:rPr lang="zh-CN" altLang="en-US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）</a:t>
            </a:r>
            <a:endParaRPr lang="zh-CN" altLang="en-US" sz="40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2540" y="1990090"/>
            <a:ext cx="304800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宽度（</a:t>
            </a:r>
            <a:r>
              <a:rPr lang="en-US" altLang="zh-CN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col</a:t>
            </a:r>
            <a:r>
              <a:rPr lang="zh-CN" altLang="en-US" sz="4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）</a:t>
            </a:r>
            <a:endParaRPr lang="zh-CN" altLang="en-US" sz="40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700405" y="342265"/>
            <a:ext cx="686879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2.1.2</a:t>
            </a:r>
            <a:r>
              <a:rPr lang="zh-CN" altLang="en-US" sz="4000" b="1" dirty="0">
                <a:latin typeface="+mn-ea"/>
                <a:ea typeface="+mn-ea"/>
              </a:rPr>
              <a:t>获取图片像素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116965"/>
            <a:ext cx="7494905" cy="332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2.1.3</a:t>
            </a:r>
            <a:r>
              <a:rPr lang="zh-CN" altLang="en-US" sz="4000" b="1" dirty="0">
                <a:latin typeface="+mn-ea"/>
                <a:ea typeface="+mn-ea"/>
              </a:rPr>
              <a:t>，获取某个像素的</a:t>
            </a:r>
            <a:r>
              <a:rPr lang="en-US" altLang="zh-CN" sz="4000" b="1" dirty="0">
                <a:latin typeface="+mn-ea"/>
                <a:ea typeface="+mn-ea"/>
              </a:rPr>
              <a:t>RGB</a:t>
            </a:r>
            <a:r>
              <a:rPr lang="zh-CN" altLang="en-US" sz="4000" b="1" dirty="0">
                <a:latin typeface="+mn-ea"/>
                <a:ea typeface="+mn-ea"/>
              </a:rPr>
              <a:t>值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640" y="1036955"/>
            <a:ext cx="806259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	</a:t>
            </a:r>
            <a:r>
              <a:rPr lang="zh-CN" altLang="en-US" sz="2000"/>
              <a:t>Mat img = imread("Car2.jpg");//初始化Mat图像</a:t>
            </a:r>
            <a:endParaRPr lang="zh-CN" altLang="en-US" sz="2000"/>
          </a:p>
          <a:p>
            <a:r>
              <a:rPr lang="zh-CN" altLang="en-US" sz="2000"/>
              <a:t>	imshow("获取像素RGB",img);	//显示Mat图片</a:t>
            </a:r>
            <a:endParaRPr lang="zh-CN" altLang="en-US" sz="2000"/>
          </a:p>
          <a:p>
            <a:endParaRPr lang="zh-CN" altLang="en-US"/>
          </a:p>
          <a:p>
            <a:r>
              <a:rPr lang="zh-CN" altLang="en-US" sz="2000"/>
              <a:t>cout&lt;&lt;"像素横坐标："&lt;&lt;20&lt;&lt;",纵坐标："&lt;&lt;20&lt;&lt;"，RGB</a:t>
            </a:r>
            <a:endParaRPr lang="zh-CN" altLang="en-US" sz="2000"/>
          </a:p>
          <a:p>
            <a:r>
              <a:rPr lang="zh-CN" altLang="en-US" sz="2000"/>
              <a:t>值："&lt;&lt;</a:t>
            </a:r>
            <a:r>
              <a:rPr lang="zh-CN" altLang="en-US" sz="2000" u="sng">
                <a:solidFill>
                  <a:srgbClr val="FF0000"/>
                </a:solidFill>
              </a:rPr>
              <a:t>img.at&lt;cv::Vec3b&gt;(20,20)</a:t>
            </a:r>
            <a:r>
              <a:rPr lang="zh-CN" altLang="en-US" sz="2000"/>
              <a:t>&lt;&lt;endl;</a:t>
            </a:r>
            <a:endParaRPr lang="zh-CN" altLang="en-US" sz="2000"/>
          </a:p>
          <a:p>
            <a:r>
              <a:rPr lang="zh-CN" altLang="en-US" sz="2000"/>
              <a:t>//输出（20,20）RGB值</a:t>
            </a:r>
            <a:endParaRPr lang="zh-CN" altLang="en-US" sz="2000"/>
          </a:p>
          <a:p>
            <a:endParaRPr lang="zh-CN" altLang="en-US"/>
          </a:p>
          <a:p>
            <a:r>
              <a:rPr lang="zh-CN" altLang="en-US" sz="2000"/>
              <a:t>	cvWaitKey();//等待用户按下后退出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6288" y="1923197"/>
            <a:ext cx="237617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内容</a:t>
            </a:r>
            <a:r>
              <a:rPr lang="en-US" altLang="zh-CN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</a:t>
            </a:r>
            <a:endParaRPr lang="en-US" altLang="zh-CN" sz="6600" b="1" dirty="0" smtClean="0">
              <a:solidFill>
                <a:srgbClr val="1399E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578485" y="149923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0.1.IplImage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用法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4" name="Rounded Rectangle 11"/>
          <p:cNvSpPr>
            <a:spLocks noChangeAspect="1"/>
          </p:cNvSpPr>
          <p:nvPr/>
        </p:nvSpPr>
        <p:spPr>
          <a:xfrm>
            <a:off x="578485" y="244919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0.2.Mat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用法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4340" y="3609340"/>
            <a:ext cx="41878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介绍</a:t>
            </a:r>
            <a:r>
              <a:rPr lang="en-US" altLang="zh-CN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IplImage</a:t>
            </a:r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和</a:t>
            </a:r>
            <a:r>
              <a:rPr lang="en-US" altLang="zh-CN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Mat</a:t>
            </a:r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的用法</a:t>
            </a:r>
            <a:endParaRPr lang="zh-CN" alt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ounded Rectangle 11"/>
          <p:cNvSpPr>
            <a:spLocks noChangeAspect="1"/>
          </p:cNvSpPr>
          <p:nvPr/>
        </p:nvSpPr>
        <p:spPr>
          <a:xfrm>
            <a:off x="578485" y="54991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0.0.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头文件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4" grpId="0" bldLvl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/>
        </p:nvSpPr>
        <p:spPr>
          <a:xfrm>
            <a:off x="149225" y="179705"/>
            <a:ext cx="729742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2.1.3</a:t>
            </a:r>
            <a:r>
              <a:rPr lang="zh-CN" altLang="en-US" sz="4000" b="1" dirty="0">
                <a:latin typeface="+mn-ea"/>
                <a:ea typeface="+mn-ea"/>
              </a:rPr>
              <a:t>，获取每个像素的</a:t>
            </a:r>
            <a:r>
              <a:rPr lang="en-US" altLang="zh-CN" sz="4000" b="1" dirty="0">
                <a:latin typeface="+mn-ea"/>
                <a:ea typeface="+mn-ea"/>
              </a:rPr>
              <a:t>RGB</a:t>
            </a:r>
            <a:r>
              <a:rPr lang="zh-CN" altLang="en-US" sz="4000" b="1" dirty="0">
                <a:latin typeface="+mn-ea"/>
                <a:ea typeface="+mn-ea"/>
              </a:rPr>
              <a:t>值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1264285"/>
            <a:ext cx="5542915" cy="361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2280920" y="102235"/>
            <a:ext cx="416941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2.1.4 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鼠标获取像素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5490" y="879475"/>
            <a:ext cx="804481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on_mouse(int event,int x,int y,int flags,void *ustc)</a:t>
            </a:r>
            <a:endParaRPr lang="zh-CN" altLang="en-US"/>
          </a:p>
          <a:p>
            <a:r>
              <a:rPr lang="zh-CN" altLang="en-US"/>
              <a:t>//event鼠标事件代号，x,y鼠标坐标，flags拖拽和键盘操作的代号  </a:t>
            </a:r>
            <a:endParaRPr lang="zh-CN" altLang="en-US"/>
          </a:p>
          <a:p>
            <a:r>
              <a:rPr lang="zh-CN" altLang="en-US"/>
              <a:t>{  </a:t>
            </a:r>
            <a:endParaRPr lang="zh-CN" altLang="en-US"/>
          </a:p>
          <a:p>
            <a:r>
              <a:rPr lang="zh-CN" altLang="en-US"/>
              <a:t>if (event == </a:t>
            </a:r>
            <a:r>
              <a:rPr lang="zh-CN" altLang="en-US">
                <a:solidFill>
                  <a:srgbClr val="FF0000"/>
                </a:solidFill>
              </a:rPr>
              <a:t>CV_EVENT_LBUTTONDOWN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//左键按下，读取初始坐标，并在图像上该点处划圆  </a:t>
            </a:r>
            <a:endParaRPr lang="zh-CN" altLang="en-US"/>
          </a:p>
          <a:p>
            <a:r>
              <a:rPr lang="zh-CN" altLang="en-US"/>
              <a:t>{  </a:t>
            </a:r>
            <a:endParaRPr lang="zh-CN" altLang="en-US"/>
          </a:p>
          <a:p>
            <a:r>
              <a:rPr lang="en-US" altLang="zh-CN"/>
              <a:t>..........</a:t>
            </a:r>
            <a:endParaRPr lang="en-US" altLang="zh-CN"/>
          </a:p>
          <a:p>
            <a:r>
              <a:rPr lang="zh-CN" altLang="en-US"/>
              <a:t>}  </a:t>
            </a:r>
            <a:endParaRPr lang="zh-CN" altLang="en-US"/>
          </a:p>
          <a:p>
            <a:r>
              <a:rPr lang="zh-CN" altLang="en-US"/>
              <a:t>else if (</a:t>
            </a:r>
            <a:r>
              <a:rPr lang="zh-CN" altLang="en-US">
                <a:solidFill>
                  <a:srgbClr val="FF0000"/>
                </a:solidFill>
              </a:rPr>
              <a:t>event == CV_EVENT_MOUSEMOVE</a:t>
            </a:r>
            <a:r>
              <a:rPr lang="zh-CN" altLang="en-US"/>
              <a:t> &amp;&amp; </a:t>
            </a:r>
            <a:r>
              <a:rPr lang="zh-CN" altLang="en-US">
                <a:solidFill>
                  <a:srgbClr val="FF0000"/>
                </a:solidFill>
              </a:rPr>
              <a:t>!(flags &amp; CV_EVENT_FLAG_LBUTTON)</a:t>
            </a:r>
            <a:r>
              <a:rPr lang="zh-CN" altLang="en-US"/>
              <a:t>)</a:t>
            </a:r>
            <a:endParaRPr lang="zh-CN" altLang="en-US"/>
          </a:p>
          <a:p>
            <a:r>
              <a:rPr lang="zh-CN" altLang="en-US"/>
              <a:t>//左键没有按下的情况下鼠标移动的处理函数  </a:t>
            </a:r>
            <a:endParaRPr lang="zh-CN" altLang="en-US"/>
          </a:p>
          <a:p>
            <a:r>
              <a:rPr lang="zh-CN" altLang="en-US"/>
              <a:t>{  </a:t>
            </a:r>
            <a:endParaRPr lang="zh-CN" altLang="en-US"/>
          </a:p>
          <a:p>
            <a:r>
              <a:rPr lang="en-US" altLang="zh-CN"/>
              <a:t>...................</a:t>
            </a:r>
            <a:endParaRPr lang="en-US" altLang="zh-CN"/>
          </a:p>
          <a:p>
            <a:r>
              <a:rPr lang="zh-CN" altLang="en-US"/>
              <a:t>}  </a:t>
            </a:r>
            <a:endParaRPr lang="zh-CN" altLang="en-US"/>
          </a:p>
          <a:p>
            <a:r>
              <a:rPr lang="en-US" altLang="zh-CN"/>
              <a:t>}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10590" y="1279525"/>
            <a:ext cx="702437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  </a:t>
            </a:r>
            <a:r>
              <a:rPr lang="en-US" altLang="zh-CN" sz="2000"/>
              <a:t>    Mat img,org;</a:t>
            </a:r>
            <a:endParaRPr lang="en-US" altLang="zh-CN" sz="2000"/>
          </a:p>
          <a:p>
            <a:r>
              <a:rPr lang="zh-CN" altLang="en-US" sz="2000">
                <a:sym typeface="+mn-ea"/>
              </a:rPr>
              <a:t>             org = imread("ab.jpg");</a:t>
            </a:r>
            <a:endParaRPr lang="zh-CN" altLang="en-US" sz="2000">
              <a:sym typeface="+mn-ea"/>
            </a:endParaRPr>
          </a:p>
          <a:p>
            <a:r>
              <a:rPr lang="zh-CN" altLang="en-US" sz="2400">
                <a:sym typeface="+mn-ea"/>
              </a:rPr>
              <a:t>  </a:t>
            </a:r>
            <a:endParaRPr lang="zh-CN" altLang="en-US" sz="2400">
              <a:sym typeface="+mn-ea"/>
            </a:endParaRPr>
          </a:p>
          <a:p>
            <a:r>
              <a:rPr lang="zh-CN" altLang="en-US" sz="2000">
                <a:sym typeface="+mn-ea"/>
              </a:rPr>
              <a:t>           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 org.copyTo(img);  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//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将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org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复制到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img</a:t>
            </a:r>
            <a:endParaRPr lang="en-US" altLang="zh-CN" sz="2000">
              <a:solidFill>
                <a:srgbClr val="FF0000"/>
              </a:solidFill>
              <a:sym typeface="+mn-ea"/>
            </a:endParaRPr>
          </a:p>
          <a:p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r>
              <a:rPr lang="zh-CN" altLang="en-US" sz="2000">
                <a:sym typeface="+mn-ea"/>
              </a:rPr>
              <a:t>   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setMouseCallback</a:t>
            </a:r>
            <a:r>
              <a:rPr lang="zh-CN" altLang="en-US" sz="2000">
                <a:sym typeface="+mn-ea"/>
              </a:rPr>
              <a:t>("img",on_mouse,0);//调用回调函数 </a:t>
            </a:r>
            <a:endParaRPr lang="zh-CN" altLang="en-US" sz="2000">
              <a:sym typeface="+mn-ea"/>
            </a:endParaRPr>
          </a:p>
          <a:p>
            <a:r>
              <a:rPr lang="zh-CN" altLang="en-US" sz="2400">
                <a:sym typeface="+mn-ea"/>
              </a:rPr>
              <a:t> 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	</a:t>
            </a:r>
            <a:r>
              <a:rPr lang="zh-CN" altLang="en-US" sz="2000">
                <a:sym typeface="+mn-ea"/>
              </a:rPr>
              <a:t>imshow("img",img);  </a:t>
            </a:r>
            <a:endParaRPr lang="zh-CN" altLang="en-US" sz="2400">
              <a:sym typeface="+mn-ea"/>
            </a:endParaRPr>
          </a:p>
          <a:p>
            <a:r>
              <a:rPr lang="zh-CN" altLang="en-US" sz="2000">
                <a:sym typeface="+mn-ea"/>
              </a:rPr>
              <a:t>	cv::waitKey(0); </a:t>
            </a:r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97405" y="320675"/>
            <a:ext cx="416941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2.1.4 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鼠标获取像素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2.2.1</a:t>
            </a:r>
            <a:r>
              <a:rPr lang="zh-CN" altLang="en-US" sz="4000" b="1" dirty="0">
                <a:latin typeface="+mn-ea"/>
                <a:ea typeface="+mn-ea"/>
              </a:rPr>
              <a:t>，颜色分离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6" name="图片 5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725" y="2163445"/>
            <a:ext cx="2432050" cy="2538095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25" y="93345"/>
            <a:ext cx="1357630" cy="141668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60" y="1597660"/>
            <a:ext cx="1356995" cy="1416050"/>
          </a:xfrm>
          <a:prstGeom prst="rect">
            <a:avLst/>
          </a:prstGeom>
        </p:spPr>
      </p:pic>
      <p:pic>
        <p:nvPicPr>
          <p:cNvPr id="9" name="图片 8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25" y="3150235"/>
            <a:ext cx="1343660" cy="140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951865"/>
            <a:ext cx="7366635" cy="4141470"/>
          </a:xfrm>
          <a:prstGeom prst="rect">
            <a:avLst/>
          </a:prstGeom>
        </p:spPr>
      </p:pic>
      <p:sp>
        <p:nvSpPr>
          <p:cNvPr id="22" name="Title 2"/>
          <p:cNvSpPr>
            <a:spLocks noGrp="1"/>
          </p:cNvSpPr>
          <p:nvPr/>
        </p:nvSpPr>
        <p:spPr>
          <a:xfrm>
            <a:off x="207010" y="9461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2.2.2</a:t>
            </a:r>
            <a:r>
              <a:rPr lang="zh-CN" altLang="en-US" sz="4000" b="1" dirty="0">
                <a:latin typeface="+mn-ea"/>
                <a:ea typeface="+mn-ea"/>
              </a:rPr>
              <a:t>，颜色分离形象图</a:t>
            </a:r>
            <a:endParaRPr lang="zh-CN" altLang="en-US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8590" y="-15240"/>
            <a:ext cx="55778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2.2.3</a:t>
            </a:r>
            <a:r>
              <a:rPr lang="zh-CN" altLang="en-US" sz="4000" b="1" dirty="0">
                <a:latin typeface="+mn-ea"/>
                <a:ea typeface="+mn-ea"/>
              </a:rPr>
              <a:t>，颜色</a:t>
            </a:r>
            <a:r>
              <a:rPr lang="zh-CN" altLang="en-US" sz="4000" b="1" dirty="0">
                <a:latin typeface="+mn-ea"/>
                <a:ea typeface="+mn-ea"/>
                <a:sym typeface="+mn-ea"/>
              </a:rPr>
              <a:t>分离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640" y="1250950"/>
            <a:ext cx="803402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Mat tmp=imread("10.jpg",1);</a:t>
            </a:r>
            <a:endParaRPr lang="zh-CN" altLang="en-US" sz="2000"/>
          </a:p>
          <a:p>
            <a:endParaRPr lang="zh-CN" altLang="en-US" sz="2400"/>
          </a:p>
          <a:p>
            <a:r>
              <a:rPr lang="zh-CN" altLang="en-US" sz="2000">
                <a:solidFill>
                  <a:srgbClr val="FF0000"/>
                </a:solidFill>
              </a:rPr>
              <a:t>Mat tmp_R=Mat(tmp.rows,tmp.cols,CV_8UC3,Scalar(0,0,0));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//</a:t>
            </a:r>
            <a:r>
              <a:rPr lang="zh-CN" altLang="en-US" sz="2000">
                <a:solidFill>
                  <a:srgbClr val="FF0000"/>
                </a:solidFill>
              </a:rPr>
              <a:t>构造大小为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tmp.rows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)*(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tmp.cols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)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的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Mat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图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endParaRPr lang="zh-CN" altLang="en-US" sz="2000">
              <a:solidFill>
                <a:srgbClr val="FF0000"/>
              </a:solidFill>
              <a:sym typeface="+mn-ea"/>
            </a:endParaRPr>
          </a:p>
          <a:p>
            <a:r>
              <a:rPr lang="zh-CN" altLang="en-US" sz="2000"/>
              <a:t>Mat tmp_B=Mat(tmp.rows,tmp.cols,CV_8UC3,Scalar(0,0,0));</a:t>
            </a:r>
            <a:endParaRPr lang="zh-CN" altLang="en-US" sz="2000"/>
          </a:p>
          <a:p>
            <a:endParaRPr lang="zh-CN" altLang="en-US" sz="2400"/>
          </a:p>
          <a:p>
            <a:r>
              <a:rPr lang="zh-CN" altLang="en-US" sz="2000"/>
              <a:t>Mat tmp_G=Mat(tmp.rows,tmp.cols,CV_8UC3,Scalar(0,0,0));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8590" y="-15240"/>
            <a:ext cx="55778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2.2.3</a:t>
            </a:r>
            <a:r>
              <a:rPr lang="zh-CN" altLang="en-US" sz="4000" b="1" dirty="0">
                <a:latin typeface="+mn-ea"/>
                <a:ea typeface="+mn-ea"/>
              </a:rPr>
              <a:t>，颜色</a:t>
            </a:r>
            <a:r>
              <a:rPr lang="zh-CN" altLang="en-US" sz="4000" b="1" dirty="0">
                <a:latin typeface="+mn-ea"/>
                <a:ea typeface="+mn-ea"/>
                <a:sym typeface="+mn-ea"/>
              </a:rPr>
              <a:t>分离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76835" y="1349375"/>
            <a:ext cx="82423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	for(int i=0;i&lt;tmp.rows;i++)</a:t>
            </a:r>
            <a:endParaRPr lang="zh-CN" altLang="en-US"/>
          </a:p>
          <a:p>
            <a:r>
              <a:rPr lang="zh-CN" altLang="en-US"/>
              <a:t>	{</a:t>
            </a:r>
            <a:endParaRPr lang="zh-CN" altLang="en-US"/>
          </a:p>
          <a:p>
            <a:r>
              <a:rPr lang="zh-CN" altLang="en-US"/>
              <a:t>		for(int j=0;j&lt;tmp.cols;j++)</a:t>
            </a:r>
            <a:endParaRPr lang="zh-CN" altLang="en-US"/>
          </a:p>
          <a:p>
            <a:r>
              <a:rPr lang="zh-CN" altLang="en-US"/>
              <a:t>		{</a:t>
            </a:r>
            <a:endParaRPr lang="zh-CN" altLang="en-US"/>
          </a:p>
          <a:p>
            <a:r>
              <a:rPr lang="zh-CN" altLang="en-US"/>
              <a:t>	</a:t>
            </a:r>
            <a:r>
              <a:rPr lang="zh-CN" altLang="en-US" u="sng">
                <a:solidFill>
                  <a:srgbClr val="FF0000"/>
                </a:solidFill>
              </a:rPr>
              <a:t>tmp_R.at&lt;Vec3b&gt;(i,j)[0]=tmp.at&lt;Vec3b&gt;(i,j)[0];</a:t>
            </a:r>
            <a:endParaRPr lang="zh-CN" altLang="en-US" u="sng">
              <a:solidFill>
                <a:srgbClr val="FF0000"/>
              </a:solidFill>
            </a:endParaRPr>
          </a:p>
          <a:p>
            <a:r>
              <a:rPr lang="zh-CN" altLang="en-US" u="sng">
                <a:solidFill>
                  <a:srgbClr val="FF0000"/>
                </a:solidFill>
              </a:rPr>
              <a:t>                        </a:t>
            </a:r>
            <a:r>
              <a:rPr lang="en-US" altLang="zh-CN" u="sng">
                <a:solidFill>
                  <a:srgbClr val="FF0000"/>
                </a:solidFill>
              </a:rPr>
              <a:t>//</a:t>
            </a:r>
            <a:r>
              <a:rPr lang="zh-CN" altLang="en-US" u="sng">
                <a:solidFill>
                  <a:srgbClr val="FF0000"/>
                </a:solidFill>
              </a:rPr>
              <a:t>把</a:t>
            </a:r>
            <a:r>
              <a:rPr lang="en-US" altLang="zh-CN" u="sng">
                <a:solidFill>
                  <a:srgbClr val="FF0000"/>
                </a:solidFill>
              </a:rPr>
              <a:t>tmp</a:t>
            </a:r>
            <a:r>
              <a:rPr lang="zh-CN" altLang="en-US" u="sng">
                <a:solidFill>
                  <a:srgbClr val="FF0000"/>
                </a:solidFill>
              </a:rPr>
              <a:t>的</a:t>
            </a:r>
            <a:r>
              <a:rPr lang="en-US" altLang="zh-CN" u="sng">
                <a:solidFill>
                  <a:srgbClr val="FF0000"/>
                </a:solidFill>
              </a:rPr>
              <a:t>R</a:t>
            </a:r>
            <a:r>
              <a:rPr lang="zh-CN" altLang="en-US" u="sng">
                <a:solidFill>
                  <a:srgbClr val="FF0000"/>
                </a:solidFill>
              </a:rPr>
              <a:t>值赋值给</a:t>
            </a:r>
            <a:r>
              <a:rPr lang="en-US" altLang="zh-CN" u="sng">
                <a:solidFill>
                  <a:srgbClr val="FF0000"/>
                </a:solidFill>
              </a:rPr>
              <a:t>tmp_R</a:t>
            </a:r>
            <a:r>
              <a:rPr lang="zh-CN" altLang="en-US" u="sng">
                <a:solidFill>
                  <a:srgbClr val="FF0000"/>
                </a:solidFill>
              </a:rPr>
              <a:t>的</a:t>
            </a:r>
            <a:r>
              <a:rPr lang="en-US" altLang="zh-CN" u="sng">
                <a:solidFill>
                  <a:srgbClr val="FF0000"/>
                </a:solidFill>
              </a:rPr>
              <a:t>R</a:t>
            </a:r>
            <a:r>
              <a:rPr lang="zh-CN" altLang="en-US" u="sng">
                <a:solidFill>
                  <a:srgbClr val="FF0000"/>
                </a:solidFill>
              </a:rPr>
              <a:t>值，其他未赋值的为</a:t>
            </a:r>
            <a:r>
              <a:rPr lang="en-US" altLang="zh-CN" u="sng">
                <a:solidFill>
                  <a:srgbClr val="FF0000"/>
                </a:solidFill>
              </a:rPr>
              <a:t>0</a:t>
            </a:r>
            <a:r>
              <a:rPr lang="zh-CN" altLang="en-US" u="sng">
                <a:solidFill>
                  <a:srgbClr val="FF0000"/>
                </a:solidFill>
              </a:rPr>
              <a:t>	</a:t>
            </a:r>
            <a:r>
              <a:rPr lang="zh-CN" altLang="en-US"/>
              <a:t>		tmp_B.at&lt;Vec3b&gt;(i,j)[1]=tmp.at&lt;Vec3b&gt;(i,j)[1];</a:t>
            </a:r>
            <a:endParaRPr lang="zh-CN" altLang="en-US"/>
          </a:p>
          <a:p>
            <a:r>
              <a:rPr lang="zh-CN" altLang="en-US"/>
              <a:t>	tmp_G.at&lt;Vec3b&gt;(i,j)[2]=tmp.at&lt;Vec3b&gt;(i,j)[2];</a:t>
            </a:r>
            <a:endParaRPr lang="zh-CN" altLang="en-US"/>
          </a:p>
          <a:p>
            <a:r>
              <a:rPr lang="zh-CN" altLang="en-US"/>
              <a:t>		}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2.3.1</a:t>
            </a:r>
            <a:r>
              <a:rPr lang="zh-CN" altLang="en-US" sz="4000" b="1" dirty="0">
                <a:latin typeface="+mn-ea"/>
                <a:ea typeface="+mn-ea"/>
              </a:rPr>
              <a:t>，反色处理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0" y="1702435"/>
            <a:ext cx="2447925" cy="2656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60" y="1702435"/>
            <a:ext cx="2447925" cy="265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38430" y="16827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4000" b="1" dirty="0">
                <a:latin typeface="+mn-ea"/>
                <a:ea typeface="+mn-ea"/>
              </a:rPr>
              <a:t>2.3.2</a:t>
            </a:r>
            <a:r>
              <a:rPr lang="zh-CN" altLang="en-US" sz="4000" b="1" dirty="0">
                <a:latin typeface="+mn-ea"/>
                <a:ea typeface="+mn-ea"/>
              </a:rPr>
              <a:t>，反色处理程序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0735" y="1645285"/>
            <a:ext cx="687641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for (int i = 0; i&lt;tmp.rows; i++)</a:t>
            </a:r>
            <a:endParaRPr lang="zh-CN" altLang="en-US"/>
          </a:p>
          <a:p>
            <a:r>
              <a:rPr lang="zh-CN" altLang="en-US"/>
              <a:t>for (int j = 0; j&lt;tmp.cols; j++)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tmp.at&lt;Vec3b&gt;(i, j)[0] = ~tmp.at&lt;Vec3b&gt;(i, j)[0];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tmp.at&lt;Vec3b&gt;(i, j)[1] = ~tmp.at&lt;Vec3b&gt;(i, j)[1];</a:t>
            </a:r>
            <a:endParaRPr lang="zh-CN" altLang="en-US"/>
          </a:p>
          <a:p>
            <a:r>
              <a:rPr lang="zh-CN" altLang="en-US"/>
              <a:t>tmp.at&lt;Vec3b&gt;(i, j)[2] = ~tmp.at&lt;Vec3b&gt;(i, j)[2];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2.4.1</a:t>
            </a:r>
            <a:r>
              <a:rPr lang="zh-CN" altLang="en-US" sz="4000" b="1" dirty="0">
                <a:latin typeface="+mn-ea"/>
                <a:ea typeface="+mn-ea"/>
              </a:rPr>
              <a:t>，颜色并归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1211580"/>
            <a:ext cx="3569970" cy="1928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85" y="2691130"/>
            <a:ext cx="3611245" cy="195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6288" y="1923197"/>
            <a:ext cx="237617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内容</a:t>
            </a:r>
            <a:r>
              <a:rPr lang="en-US" altLang="zh-CN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1</a:t>
            </a:r>
            <a:endParaRPr lang="en-US" altLang="zh-CN" sz="6600" b="1" dirty="0" smtClean="0">
              <a:solidFill>
                <a:srgbClr val="1399E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578485" y="148971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1.2.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图像分离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4" name="Rounded Rectangle 11"/>
          <p:cNvSpPr>
            <a:spLocks noChangeAspect="1"/>
          </p:cNvSpPr>
          <p:nvPr/>
        </p:nvSpPr>
        <p:spPr>
          <a:xfrm>
            <a:off x="578485" y="244919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1.3.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反色处理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5" name="Rounded Rectangle 11"/>
          <p:cNvSpPr>
            <a:spLocks noChangeAspect="1"/>
          </p:cNvSpPr>
          <p:nvPr/>
        </p:nvSpPr>
        <p:spPr>
          <a:xfrm>
            <a:off x="578485" y="334200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1.4.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颜色归并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4340" y="3609340"/>
            <a:ext cx="41878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获取像素信息并操作像素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ounded Rectangle 11"/>
          <p:cNvSpPr>
            <a:spLocks noChangeAspect="1"/>
          </p:cNvSpPr>
          <p:nvPr/>
        </p:nvSpPr>
        <p:spPr>
          <a:xfrm>
            <a:off x="578485" y="54991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1.1.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访问像素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4" grpId="0" animBg="1"/>
      <p:bldP spid="5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4174490" y="156845"/>
            <a:ext cx="558863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2.4.1</a:t>
            </a:r>
            <a:r>
              <a:rPr lang="zh-CN" altLang="en-US" sz="4000" b="1" dirty="0">
                <a:latin typeface="+mn-ea"/>
                <a:ea typeface="+mn-ea"/>
              </a:rPr>
              <a:t>，颜色并归</a:t>
            </a:r>
            <a:endParaRPr lang="zh-CN" altLang="en-US" sz="4000" b="1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500" y="1349375"/>
            <a:ext cx="88366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	for (int i = 0; i&lt;tmp.rows; i++)</a:t>
            </a:r>
            <a:endParaRPr lang="zh-CN" altLang="en-US"/>
          </a:p>
          <a:p>
            <a:r>
              <a:rPr lang="zh-CN" altLang="en-US"/>
              <a:t>		for (int j = 0; j&lt;tmp.cols; j++)</a:t>
            </a:r>
            <a:endParaRPr lang="zh-CN" altLang="en-US"/>
          </a:p>
          <a:p>
            <a:r>
              <a:rPr lang="zh-CN" altLang="en-US"/>
              <a:t>		{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tmp.at&lt;Vec3b&gt;(i, j)[0] = tmp.at&lt;Vec3b&gt;(i, j)[0] / param*param;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tmp.at&lt;Vec3b&gt;(i, j)[1] = tmp.at&lt;Vec3b&gt;(i, j)[1] / param*param;</a:t>
            </a:r>
            <a:endParaRPr lang="zh-CN" altLang="en-US"/>
          </a:p>
          <a:p>
            <a:r>
              <a:rPr lang="zh-CN" altLang="en-US"/>
              <a:t>tmp.at&lt;Vec3b&gt;(i, j)[2] = tmp.at&lt;Vec3b&gt;(i, j)[2] / param*param;</a:t>
            </a:r>
            <a:endParaRPr lang="zh-CN" altLang="en-US"/>
          </a:p>
          <a:p>
            <a:r>
              <a:rPr lang="zh-CN" altLang="en-US"/>
              <a:t>		}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685"/>
            <a:ext cx="4495800" cy="4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图片处理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3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3.1.1</a:t>
            </a:r>
            <a:r>
              <a:rPr lang="zh-CN" altLang="en-US" sz="4000" b="1" dirty="0">
                <a:latin typeface="+mn-ea"/>
                <a:ea typeface="+mn-ea"/>
              </a:rPr>
              <a:t>，水印效果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3" name="图片 2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685" y="925830"/>
            <a:ext cx="6162040" cy="414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4990" y="1498600"/>
            <a:ext cx="764476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     </a:t>
            </a:r>
            <a:r>
              <a:rPr lang="zh-CN" altLang="en-US"/>
              <a:t>Mat image = imread("ab.jpg");</a:t>
            </a:r>
            <a:r>
              <a:rPr lang="en-US" altLang="zh-CN"/>
              <a:t>//</a:t>
            </a:r>
            <a:r>
              <a:rPr lang="zh-CN" altLang="en-US"/>
              <a:t>底图</a:t>
            </a:r>
            <a:endParaRPr lang="zh-CN" altLang="en-US"/>
          </a:p>
          <a:p>
            <a:r>
              <a:rPr lang="zh-CN" altLang="en-US"/>
              <a:t>	Mat logo = imread("Car2.jpg");</a:t>
            </a:r>
            <a:r>
              <a:rPr lang="en-US" altLang="zh-CN"/>
              <a:t>//</a:t>
            </a:r>
            <a:r>
              <a:rPr lang="zh-CN" altLang="en-US"/>
              <a:t>水印图</a:t>
            </a:r>
            <a:endParaRPr lang="zh-CN" altLang="en-US"/>
          </a:p>
          <a:p>
            <a:r>
              <a:rPr lang="zh-CN" altLang="en-US"/>
              <a:t>	 </a:t>
            </a:r>
            <a:endParaRPr lang="zh-CN" altLang="en-US"/>
          </a:p>
          <a:p>
            <a:r>
              <a:rPr lang="zh-CN" altLang="en-US"/>
              <a:t>	Mat imageROI = </a:t>
            </a:r>
            <a:r>
              <a:rPr lang="zh-CN" altLang="en-US">
                <a:solidFill>
                  <a:srgbClr val="FF0000"/>
                </a:solidFill>
              </a:rPr>
              <a:t>image(Rect(10,10,logo.cols,logo.rows));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             </a:t>
            </a:r>
            <a:r>
              <a:rPr lang="en-US" altLang="zh-CN"/>
              <a:t>//</a:t>
            </a:r>
            <a:r>
              <a:rPr lang="zh-CN" altLang="en-US"/>
              <a:t>截取</a:t>
            </a:r>
            <a:r>
              <a:rPr lang="en-US" altLang="zh-CN"/>
              <a:t>image</a:t>
            </a:r>
            <a:r>
              <a:rPr lang="zh-CN" altLang="en-US"/>
              <a:t>的区域放置</a:t>
            </a:r>
            <a:r>
              <a:rPr lang="en-US" altLang="zh-CN"/>
              <a:t>imageROI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	</a:t>
            </a:r>
            <a:r>
              <a:rPr lang="zh-CN" altLang="en-US">
                <a:solidFill>
                  <a:srgbClr val="FF0000"/>
                </a:solidFill>
              </a:rPr>
              <a:t>addWeighted(imageROI, 1.0, logo, 0.3, 0, imageROI);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3.1.2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zh-CN" altLang="en-US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3.2.1</a:t>
            </a:r>
            <a:r>
              <a:rPr lang="zh-CN" altLang="en-US" sz="4000" b="1" dirty="0">
                <a:latin typeface="+mn-ea"/>
                <a:ea typeface="+mn-ea"/>
              </a:rPr>
              <a:t>，改变图片饱和度</a:t>
            </a:r>
            <a:endParaRPr lang="zh-CN" altLang="en-US" sz="4000" b="1" dirty="0">
              <a:latin typeface="+mn-ea"/>
              <a:ea typeface="+mn-ea"/>
            </a:endParaRPr>
          </a:p>
        </p:txBody>
      </p:sp>
      <p:pic>
        <p:nvPicPr>
          <p:cNvPr id="2" name="图片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065" y="1249680"/>
            <a:ext cx="2505710" cy="1543050"/>
          </a:xfrm>
          <a:prstGeom prst="rect">
            <a:avLst/>
          </a:prstGeom>
        </p:spPr>
      </p:pic>
      <p:pic>
        <p:nvPicPr>
          <p:cNvPr id="3" name="图片 2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65" y="3256915"/>
            <a:ext cx="2505710" cy="1543050"/>
          </a:xfrm>
          <a:prstGeom prst="rect">
            <a:avLst/>
          </a:prstGeom>
        </p:spPr>
      </p:pic>
      <p:pic>
        <p:nvPicPr>
          <p:cNvPr id="4" name="图片 3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95" y="2178685"/>
            <a:ext cx="2505710" cy="154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69290" y="869315"/>
            <a:ext cx="780542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//alpha为对比度，beta为亮度</a:t>
            </a:r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alpha改变了点与点直接的差值，beta使每一个值同样变化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 (int i = 0; i&lt;tmp_1.rows; i++)</a:t>
            </a:r>
            <a:endParaRPr lang="zh-CN" altLang="en-US"/>
          </a:p>
          <a:p>
            <a:r>
              <a:rPr lang="zh-CN" altLang="en-US"/>
              <a:t>		for (int j = 0; j&lt;tmp_1.cols; j++)</a:t>
            </a:r>
            <a:endParaRPr lang="zh-CN" altLang="en-US"/>
          </a:p>
          <a:p>
            <a:r>
              <a:rPr lang="zh-CN" altLang="en-US"/>
              <a:t>		{</a:t>
            </a:r>
            <a:endParaRPr lang="zh-CN" altLang="en-US"/>
          </a:p>
          <a:p>
            <a:r>
              <a:rPr lang="zh-CN" altLang="en-US"/>
              <a:t>//saturate_cast为溢出保护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tmp_3.at&lt;Vec3b&gt;(i, j)[0] = saturate_cast&lt;uchar&gt;(alpha*tmp_1.at&lt;Vec3b&gt;(i, j)[0] + beta);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tmp_3.at&lt;Vec3b&gt;(i, j)[1] = saturate_cast&lt;uchar&gt;(alpha*tmp_1.at&lt;Vec3b&gt;(i, j)[1] + beta);</a:t>
            </a:r>
            <a:endParaRPr lang="zh-CN" altLang="en-US"/>
          </a:p>
          <a:p>
            <a:r>
              <a:rPr lang="zh-CN" altLang="en-US"/>
              <a:t>tmp_3.at&lt;Vec3b&gt;(i, j)[2] = saturate_cast&lt;uchar&gt;(alpha*tmp_1.at&lt;Vec3b&gt;(i, j)[2] + beta);</a:t>
            </a:r>
            <a:endParaRPr lang="zh-CN" altLang="en-US"/>
          </a:p>
          <a:p>
            <a:r>
              <a:rPr lang="zh-CN" altLang="en-US"/>
              <a:t>		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814705" y="1206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3.3.1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685"/>
            <a:ext cx="4495800" cy="4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GUI</a:t>
            </a:r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绘图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4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9275" y="635000"/>
            <a:ext cx="840232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IplImage </a:t>
            </a:r>
            <a:r>
              <a:rPr lang="en-US" altLang="zh-CN"/>
              <a:t>s</a:t>
            </a:r>
            <a:r>
              <a:rPr lang="zh-CN" altLang="en-US"/>
              <a:t>rc1= cvLoadImage("Car2.jpg");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cvLine</a:t>
            </a:r>
            <a:r>
              <a:rPr lang="zh-CN" altLang="en-US"/>
              <a:t>(src1,cvPoint(20,20),cvPoint(100,100),CV_RGB(255,0,0),3);</a:t>
            </a:r>
            <a:endParaRPr lang="zh-CN" altLang="en-US"/>
          </a:p>
          <a:p>
            <a:r>
              <a:rPr lang="en-US" altLang="zh-CN"/>
              <a:t>//</a:t>
            </a:r>
            <a:r>
              <a:rPr lang="zh-CN" altLang="en-US"/>
              <a:t>绘制直线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cvRectangle</a:t>
            </a:r>
            <a:r>
              <a:rPr lang="zh-CN" altLang="en-US"/>
              <a:t>(src1,cvPoint(20,20),cvPoint(100,100),CV_RGB(0,255,0),3);</a:t>
            </a:r>
            <a:endParaRPr lang="zh-CN" altLang="en-US"/>
          </a:p>
          <a:p>
            <a:r>
              <a:rPr lang="en-US" altLang="zh-CN"/>
              <a:t>//</a:t>
            </a:r>
            <a:r>
              <a:rPr lang="zh-CN" altLang="en-US"/>
              <a:t>绘制矩形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cvCircle</a:t>
            </a:r>
            <a:r>
              <a:rPr lang="zh-CN" altLang="en-US"/>
              <a:t>(src1,cvPoint(50,50),20,CV_RGB(0,0,255),3);</a:t>
            </a:r>
            <a:endParaRPr lang="zh-CN" altLang="en-US"/>
          </a:p>
          <a:p>
            <a:r>
              <a:rPr lang="en-US" altLang="zh-CN"/>
              <a:t>//</a:t>
            </a:r>
            <a:r>
              <a:rPr lang="zh-CN" altLang="en-US"/>
              <a:t>绘制圆</a:t>
            </a:r>
            <a:endParaRPr lang="zh-CN" altLang="en-US"/>
          </a:p>
          <a:p>
            <a:r>
              <a:rPr lang="zh-CN" altLang="en-US"/>
              <a:t>char* str = "I am a student!";</a:t>
            </a:r>
            <a:endParaRPr lang="zh-CN" altLang="en-US"/>
          </a:p>
          <a:p>
            <a:r>
              <a:rPr lang="zh-CN" altLang="en-US"/>
              <a:t>CvFont* cf = new CvFont();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cvInitFont</a:t>
            </a:r>
            <a:r>
              <a:rPr lang="zh-CN" altLang="en-US"/>
              <a:t>(cf,CV_FONT_HERSHEY_SIMPLEX,1.0,0.5);</a:t>
            </a:r>
            <a:endParaRPr lang="zh-CN" altLang="en-US"/>
          </a:p>
          <a:p>
            <a:r>
              <a:rPr lang="en-US" altLang="zh-CN"/>
              <a:t>//</a:t>
            </a:r>
            <a:r>
              <a:rPr lang="zh-CN" altLang="en-US"/>
              <a:t>初始化字体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cvPutText</a:t>
            </a:r>
            <a:r>
              <a:rPr lang="zh-CN" altLang="en-US"/>
              <a:t>(src1,str,cvPoint(20,20),cf,CV_RGB(255,0,0));</a:t>
            </a:r>
            <a:endParaRPr lang="zh-CN" altLang="en-US"/>
          </a:p>
          <a:p>
            <a:r>
              <a:rPr lang="en-US" altLang="zh-CN"/>
              <a:t>//</a:t>
            </a:r>
            <a:r>
              <a:rPr lang="zh-CN" altLang="en-US"/>
              <a:t>绘制字符</a:t>
            </a:r>
            <a:endParaRPr lang="zh-CN" altLang="en-US"/>
          </a:p>
          <a:p>
            <a:r>
              <a:rPr lang="zh-CN" altLang="en-US"/>
              <a:t>cvShowImage( "GUI", src1);</a:t>
            </a:r>
            <a:endParaRPr lang="zh-CN" altLang="en-US"/>
          </a:p>
          <a:p>
            <a:r>
              <a:rPr lang="zh-CN" altLang="en-US"/>
              <a:t>cvWaitKey();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56920" y="-7175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4.1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685"/>
            <a:ext cx="4495800" cy="42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鼠标事件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5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60705" y="510540"/>
            <a:ext cx="877951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void </a:t>
            </a:r>
            <a:r>
              <a:rPr lang="zh-CN" altLang="en-US">
                <a:solidFill>
                  <a:srgbClr val="FF0000"/>
                </a:solidFill>
              </a:rPr>
              <a:t>myMouseCallBack(int event, int x, int y, int flags, void * param) 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{  </a:t>
            </a:r>
            <a:endParaRPr lang="zh-CN" altLang="en-US"/>
          </a:p>
          <a:p>
            <a:r>
              <a:rPr lang="zh-CN" altLang="en-US"/>
              <a:t>	switch(event)  </a:t>
            </a:r>
            <a:endParaRPr lang="zh-CN" altLang="en-US"/>
          </a:p>
          <a:p>
            <a:r>
              <a:rPr lang="zh-CN" altLang="en-US"/>
              <a:t>	{  </a:t>
            </a:r>
            <a:endParaRPr lang="zh-CN" altLang="en-US"/>
          </a:p>
          <a:p>
            <a:r>
              <a:rPr lang="zh-CN" altLang="en-US"/>
              <a:t>	case </a:t>
            </a:r>
            <a:r>
              <a:rPr lang="zh-CN" altLang="en-US">
                <a:solidFill>
                  <a:srgbClr val="FF0000"/>
                </a:solidFill>
              </a:rPr>
              <a:t>CV_EVENT_MOUSEMOVE</a:t>
            </a:r>
            <a:r>
              <a:rPr lang="zh-CN" altLang="en-US"/>
              <a:t>:  </a:t>
            </a:r>
            <a:endParaRPr lang="zh-CN" altLang="en-US"/>
          </a:p>
          <a:p>
            <a:r>
              <a:rPr lang="zh-CN" altLang="en-US"/>
              <a:t>		{  }  </a:t>
            </a:r>
            <a:r>
              <a:rPr lang="en-US" altLang="zh-CN"/>
              <a:t>//</a:t>
            </a:r>
            <a:r>
              <a:rPr lang="zh-CN" altLang="en-US"/>
              <a:t>鼠标移动</a:t>
            </a:r>
            <a:endParaRPr lang="zh-CN" altLang="en-US"/>
          </a:p>
          <a:p>
            <a:r>
              <a:rPr lang="zh-CN" altLang="en-US"/>
              <a:t>		break;  </a:t>
            </a:r>
            <a:endParaRPr lang="zh-CN" altLang="en-US"/>
          </a:p>
          <a:p>
            <a:r>
              <a:rPr lang="zh-CN" altLang="en-US"/>
              <a:t>	case </a:t>
            </a:r>
            <a:r>
              <a:rPr lang="zh-CN" altLang="en-US">
                <a:solidFill>
                  <a:srgbClr val="FF0000"/>
                </a:solidFill>
              </a:rPr>
              <a:t>CV_EVENT_LBUTTONDOWN</a:t>
            </a:r>
            <a:r>
              <a:rPr lang="zh-CN" altLang="en-US"/>
              <a:t>:  </a:t>
            </a:r>
            <a:endParaRPr lang="zh-CN" altLang="en-US"/>
          </a:p>
          <a:p>
            <a:r>
              <a:rPr lang="zh-CN" altLang="en-US"/>
              <a:t>		{  }  </a:t>
            </a:r>
            <a:endParaRPr lang="zh-CN" altLang="en-US"/>
          </a:p>
          <a:p>
            <a:r>
              <a:rPr lang="zh-CN" altLang="en-US"/>
              <a:t>		break;  </a:t>
            </a:r>
            <a:endParaRPr lang="zh-CN" altLang="en-US"/>
          </a:p>
          <a:p>
            <a:r>
              <a:rPr lang="zh-CN" altLang="en-US"/>
              <a:t>	case </a:t>
            </a:r>
            <a:r>
              <a:rPr lang="zh-CN" altLang="en-US">
                <a:solidFill>
                  <a:srgbClr val="FF0000"/>
                </a:solidFill>
              </a:rPr>
              <a:t>CV_EVENT_LBUTTONUP</a:t>
            </a:r>
            <a:r>
              <a:rPr lang="zh-CN" altLang="en-US"/>
              <a:t>:  </a:t>
            </a:r>
            <a:endParaRPr lang="zh-CN" altLang="en-US"/>
          </a:p>
          <a:p>
            <a:r>
              <a:rPr lang="zh-CN" altLang="en-US"/>
              <a:t>		{  }  </a:t>
            </a:r>
            <a:endParaRPr lang="zh-CN" altLang="en-US"/>
          </a:p>
          <a:p>
            <a:r>
              <a:rPr lang="zh-CN" altLang="en-US"/>
              <a:t>		break;  </a:t>
            </a:r>
            <a:endParaRPr lang="zh-CN" altLang="en-US"/>
          </a:p>
          <a:p>
            <a:r>
              <a:rPr lang="zh-CN" altLang="en-US"/>
              <a:t>	}  </a:t>
            </a:r>
            <a:endParaRPr lang="zh-CN" altLang="en-US"/>
          </a:p>
          <a:p>
            <a:r>
              <a:rPr lang="zh-CN" altLang="en-US"/>
              <a:t>}    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22630" y="19050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5.1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6288" y="1923197"/>
            <a:ext cx="237617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内容</a:t>
            </a:r>
            <a:r>
              <a:rPr lang="en-US" altLang="zh-CN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2</a:t>
            </a:r>
            <a:endParaRPr lang="en-US" altLang="zh-CN" sz="6600" b="1" dirty="0" smtClean="0">
              <a:solidFill>
                <a:srgbClr val="1399E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Rounded Rectangle 11"/>
          <p:cNvSpPr>
            <a:spLocks noChangeAspect="1"/>
          </p:cNvSpPr>
          <p:nvPr/>
        </p:nvSpPr>
        <p:spPr>
          <a:xfrm>
            <a:off x="578485" y="217678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2.2.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改变饱和度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4340" y="3609340"/>
            <a:ext cx="41878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图片处理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ounded Rectangle 11"/>
          <p:cNvSpPr>
            <a:spLocks noChangeAspect="1"/>
          </p:cNvSpPr>
          <p:nvPr/>
        </p:nvSpPr>
        <p:spPr>
          <a:xfrm>
            <a:off x="578485" y="122682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2.1.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实现水印效果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 bldLvl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63575" y="842645"/>
            <a:ext cx="7976870" cy="273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int main()  </a:t>
            </a:r>
            <a:endParaRPr lang="zh-CN" altLang="en-US"/>
          </a:p>
          <a:p>
            <a:r>
              <a:rPr lang="zh-CN" altLang="en-US"/>
              <a:t>{     </a:t>
            </a:r>
            <a:endParaRPr lang="zh-CN" altLang="en-US"/>
          </a:p>
          <a:p>
            <a:r>
              <a:rPr lang="zh-CN" altLang="en-US"/>
              <a:t>IplImage * image</a:t>
            </a:r>
            <a:r>
              <a:rPr lang="en-US" altLang="zh-CN"/>
              <a:t>=</a:t>
            </a:r>
            <a:r>
              <a:rPr lang="zh-CN" altLang="en-US"/>
              <a:t>。。。。。。</a:t>
            </a:r>
            <a:endParaRPr lang="zh-CN" altLang="en-US"/>
          </a:p>
          <a:p>
            <a:endParaRPr lang="zh-CN" altLang="en-US" u="sng">
              <a:solidFill>
                <a:srgbClr val="FF0000"/>
              </a:solidFill>
            </a:endParaRPr>
          </a:p>
          <a:p>
            <a:r>
              <a:rPr lang="zh-CN" altLang="en-US" u="sng">
                <a:solidFill>
                  <a:srgbClr val="FF0000"/>
                </a:solidFill>
              </a:rPr>
              <a:t>cvSetMouseCallback("Box Example", myMouseCallBack, (void*)image); </a:t>
            </a:r>
            <a:r>
              <a:rPr lang="zh-CN" altLang="en-US" sz="1400" u="sng">
                <a:solidFill>
                  <a:srgbClr val="FF0000"/>
                </a:solidFill>
              </a:rPr>
              <a:t> </a:t>
            </a:r>
            <a:endParaRPr lang="zh-CN" altLang="en-US" sz="1400" u="sng">
              <a:solidFill>
                <a:srgbClr val="FF0000"/>
              </a:solidFill>
            </a:endParaRPr>
          </a:p>
          <a:p>
            <a:r>
              <a:rPr lang="en-US" altLang="zh-CN" sz="1400" u="sng">
                <a:solidFill>
                  <a:srgbClr val="FF0000"/>
                </a:solidFill>
              </a:rPr>
              <a:t>//</a:t>
            </a:r>
            <a:r>
              <a:rPr lang="zh-CN" altLang="en-US" sz="1400" u="sng">
                <a:solidFill>
                  <a:srgbClr val="FF0000"/>
                </a:solidFill>
              </a:rPr>
              <a:t>鼠标事件回调函数</a:t>
            </a:r>
            <a:endParaRPr lang="zh-CN" altLang="en-US" sz="1400" u="sng">
              <a:solidFill>
                <a:srgbClr val="FF0000"/>
              </a:solidFill>
            </a:endParaRPr>
          </a:p>
          <a:p>
            <a:endParaRPr lang="zh-CN" altLang="en-US" sz="1400" u="sng">
              <a:solidFill>
                <a:srgbClr val="FF0000"/>
              </a:solidFill>
            </a:endParaRPr>
          </a:p>
          <a:p>
            <a:r>
              <a:rPr lang="zh-CN" altLang="en-US"/>
              <a:t>return 0;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}  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22630" y="19050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5.1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199640" y="2630170"/>
            <a:ext cx="4724400" cy="72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截屏软件</a:t>
            </a:r>
            <a:endParaRPr lang="zh-CN" altLang="en-US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6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065" y="2348230"/>
            <a:ext cx="1914525" cy="1133475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738630"/>
            <a:ext cx="3820160" cy="2353310"/>
          </a:xfrm>
          <a:prstGeom prst="rect">
            <a:avLst/>
          </a:prstGeom>
        </p:spPr>
      </p:pic>
      <p:sp>
        <p:nvSpPr>
          <p:cNvPr id="22" name="Title 2"/>
          <p:cNvSpPr>
            <a:spLocks noGrp="1"/>
          </p:cNvSpPr>
          <p:nvPr/>
        </p:nvSpPr>
        <p:spPr>
          <a:xfrm>
            <a:off x="745490" y="15684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6.1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28675" y="629285"/>
            <a:ext cx="772414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on_mouse(int event,int x,int y,int flags,void *ustc)</a:t>
            </a:r>
            <a:endParaRPr lang="zh-CN" altLang="en-US"/>
          </a:p>
          <a:p>
            <a:r>
              <a:rPr lang="zh-CN" altLang="en-US"/>
              <a:t>{   </a:t>
            </a:r>
            <a:endParaRPr lang="zh-CN" altLang="en-US"/>
          </a:p>
          <a:p>
            <a:r>
              <a:rPr lang="zh-CN" altLang="en-US"/>
              <a:t>if (</a:t>
            </a:r>
            <a:r>
              <a:rPr lang="zh-CN" altLang="en-US">
                <a:solidFill>
                  <a:srgbClr val="FF0000"/>
                </a:solidFill>
              </a:rPr>
              <a:t>event == CV_EVENT_LBUTTONDOWN</a:t>
            </a:r>
            <a:r>
              <a:rPr lang="zh-CN" altLang="en-US"/>
              <a:t>)//左键按下，读取初始坐标，并在图像上该点处划圆  	</a:t>
            </a:r>
            <a:endParaRPr lang="zh-CN" altLang="en-US"/>
          </a:p>
          <a:p>
            <a:r>
              <a:rPr lang="zh-CN" altLang="en-US"/>
              <a:t>{  }  </a:t>
            </a:r>
            <a:endParaRPr lang="zh-CN" altLang="en-US"/>
          </a:p>
          <a:p>
            <a:r>
              <a:rPr lang="zh-CN" altLang="en-US"/>
              <a:t>else if (</a:t>
            </a:r>
            <a:r>
              <a:rPr lang="zh-CN" altLang="en-US">
                <a:solidFill>
                  <a:srgbClr val="FF0000"/>
                </a:solidFill>
              </a:rPr>
              <a:t>event == CV_EVENT_MOUSEMOVE &amp;&amp; !(flags &amp; CV_EVENT_FLAG_LBUTTON</a:t>
            </a:r>
            <a:r>
              <a:rPr lang="zh-CN" altLang="en-US"/>
              <a:t>))//左键没有按下的情况</a:t>
            </a:r>
            <a:endParaRPr lang="zh-CN" altLang="en-US"/>
          </a:p>
          <a:p>
            <a:r>
              <a:rPr lang="zh-CN" altLang="en-US"/>
              <a:t>	{  }  </a:t>
            </a:r>
            <a:endParaRPr lang="zh-CN" altLang="en-US"/>
          </a:p>
          <a:p>
            <a:r>
              <a:rPr lang="zh-CN" altLang="en-US"/>
              <a:t>	else if (</a:t>
            </a:r>
            <a:r>
              <a:rPr lang="zh-CN" altLang="en-US">
                <a:solidFill>
                  <a:srgbClr val="FF0000"/>
                </a:solidFill>
              </a:rPr>
              <a:t>event == CV_EVENT_MOUSEMOVE &amp;&amp; (flags &amp; CV_EVENT_FLAG_LBUTTON</a:t>
            </a:r>
            <a:r>
              <a:rPr lang="zh-CN" altLang="en-US"/>
              <a:t>))//左键按下时，鼠标移动</a:t>
            </a:r>
            <a:endParaRPr lang="zh-CN" altLang="en-US"/>
          </a:p>
          <a:p>
            <a:r>
              <a:rPr lang="zh-CN" altLang="en-US"/>
              <a:t>	{  }  </a:t>
            </a:r>
            <a:endParaRPr lang="zh-CN" altLang="en-US"/>
          </a:p>
          <a:p>
            <a:r>
              <a:rPr lang="zh-CN" altLang="en-US"/>
              <a:t>	else if (</a:t>
            </a:r>
            <a:r>
              <a:rPr lang="zh-CN" altLang="en-US">
                <a:solidFill>
                  <a:srgbClr val="FF0000"/>
                </a:solidFill>
              </a:rPr>
              <a:t>event == CV_EVENT_LBUTTONUP</a:t>
            </a:r>
            <a:r>
              <a:rPr lang="zh-CN" altLang="en-US"/>
              <a:t>)//左键松开，将在图像上划矩形  </a:t>
            </a:r>
            <a:endParaRPr lang="zh-CN" altLang="en-US"/>
          </a:p>
          <a:p>
            <a:r>
              <a:rPr lang="zh-CN" altLang="en-US"/>
              <a:t>	{  }  </a:t>
            </a:r>
            <a:endParaRPr lang="zh-CN" altLang="en-US"/>
          </a:p>
          <a:p>
            <a:r>
              <a:rPr lang="zh-CN" altLang="en-US"/>
              <a:t>}  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22630" y="41910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6.2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72820" y="-19139535"/>
            <a:ext cx="7197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4200" y="681355"/>
            <a:ext cx="81591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Mat dst,org;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Mat org= imread("Car2.jpg");//初始化Mat图像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dst = </a:t>
            </a:r>
            <a:r>
              <a:rPr lang="zh-CN" altLang="en-US">
                <a:solidFill>
                  <a:srgbClr val="FF0000"/>
                </a:solidFill>
              </a:rPr>
              <a:t>org(Rect(min(cur_pt.x,pre_pt.x),min(cur_pt.y,pre_pt.y),width,height)); 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/>
              <a:t>//</a:t>
            </a:r>
            <a:r>
              <a:rPr lang="zh-CN" altLang="en-US"/>
              <a:t>取</a:t>
            </a:r>
            <a:r>
              <a:rPr lang="en-US" altLang="zh-CN"/>
              <a:t>org</a:t>
            </a:r>
            <a:r>
              <a:rPr lang="zh-CN" altLang="en-US"/>
              <a:t>的某个矩形区域至</a:t>
            </a:r>
            <a:r>
              <a:rPr lang="en-US" altLang="zh-CN"/>
              <a:t>dst</a:t>
            </a:r>
            <a:r>
              <a:rPr lang="zh-CN" altLang="en-US"/>
              <a:t>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imshow("dst",dst);  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45490" y="15684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6.2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199640" y="2630170"/>
            <a:ext cx="4724400" cy="72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MFC</a:t>
            </a:r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和</a:t>
            </a:r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opencv</a:t>
            </a:r>
            <a:endParaRPr lang="en-US" altLang="zh-CN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7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945" y="1120140"/>
            <a:ext cx="5024755" cy="2323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1195705"/>
            <a:ext cx="4809490" cy="3485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1327150"/>
            <a:ext cx="5146040" cy="3222625"/>
          </a:xfrm>
          <a:prstGeom prst="rect">
            <a:avLst/>
          </a:prstGeom>
        </p:spPr>
      </p:pic>
      <p:sp>
        <p:nvSpPr>
          <p:cNvPr id="22" name="Title 2"/>
          <p:cNvSpPr>
            <a:spLocks noGrp="1"/>
          </p:cNvSpPr>
          <p:nvPr/>
        </p:nvSpPr>
        <p:spPr>
          <a:xfrm>
            <a:off x="745490" y="15684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7.2</a:t>
            </a:r>
            <a:r>
              <a:rPr lang="zh-CN" altLang="en-US" sz="4000" b="1" dirty="0">
                <a:latin typeface="+mn-ea"/>
                <a:ea typeface="+mn-ea"/>
              </a:rPr>
              <a:t>，程序效果</a:t>
            </a:r>
            <a:endParaRPr lang="en-US" altLang="zh-CN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48410" y="927100"/>
            <a:ext cx="709358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第一步：类似地配置好</a:t>
            </a:r>
            <a:r>
              <a:rPr lang="en-US" altLang="zh-CN">
                <a:solidFill>
                  <a:schemeClr val="tx1"/>
                </a:solidFill>
              </a:rPr>
              <a:t>MFC</a:t>
            </a:r>
            <a:r>
              <a:rPr lang="zh-CN" altLang="en-US">
                <a:solidFill>
                  <a:schemeClr val="tx1"/>
                </a:solidFill>
              </a:rPr>
              <a:t>项目（链接库，</a:t>
            </a:r>
            <a:r>
              <a:rPr lang="en-US" altLang="zh-CN">
                <a:solidFill>
                  <a:schemeClr val="tx1"/>
                </a:solidFill>
              </a:rPr>
              <a:t>VC++</a:t>
            </a:r>
            <a:r>
              <a:rPr lang="zh-CN" altLang="en-US">
                <a:solidFill>
                  <a:schemeClr val="tx1"/>
                </a:solidFill>
              </a:rPr>
              <a:t>目录等）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第二步：加载</a:t>
            </a:r>
            <a:r>
              <a:rPr lang="en-US" altLang="zh-CN">
                <a:solidFill>
                  <a:schemeClr val="tx1"/>
                </a:solidFill>
              </a:rPr>
              <a:t>opencv</a:t>
            </a:r>
            <a:r>
              <a:rPr lang="zh-CN" altLang="en-US">
                <a:solidFill>
                  <a:schemeClr val="tx1"/>
                </a:solidFill>
              </a:rPr>
              <a:t>头文件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第三步：加入代码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AllocConsole();</a:t>
            </a:r>
            <a:r>
              <a:rPr lang="en-US" altLang="zh-CN"/>
              <a:t>//MFC</a:t>
            </a:r>
            <a:r>
              <a:rPr lang="zh-CN" altLang="en-US"/>
              <a:t>使用控制台</a:t>
            </a:r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freopen( "CONOUT$","w",stdout);</a:t>
            </a:r>
            <a:r>
              <a:rPr lang="en-US" altLang="zh-CN"/>
              <a:t>//</a:t>
            </a:r>
            <a:r>
              <a:rPr lang="zh-CN" altLang="en-US"/>
              <a:t>解决控制台</a:t>
            </a:r>
            <a:r>
              <a:rPr lang="zh-CN" altLang="en-US"/>
              <a:t>中文乱码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745490" y="16827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7.2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zh-CN" altLang="en-US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199640" y="2630170"/>
            <a:ext cx="4724400" cy="72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摄像头</a:t>
            </a:r>
            <a:endParaRPr lang="zh-CN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8</a:t>
            </a:r>
            <a:endParaRPr lang="en-US" altLang="zh-CN" sz="4000" b="1" dirty="0" smtClean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8350" y="1250950"/>
            <a:ext cx="7607300" cy="3514725"/>
          </a:xfrm>
          <a:prstGeom prst="rect">
            <a:avLst/>
          </a:prstGeom>
        </p:spPr>
      </p:pic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8.1</a:t>
            </a:r>
            <a:r>
              <a:rPr lang="zh-CN" altLang="en-US" sz="4000" b="1" dirty="0">
                <a:latin typeface="+mn-ea"/>
                <a:ea typeface="+mn-ea"/>
              </a:rPr>
              <a:t>，程序效果</a:t>
            </a:r>
            <a:endParaRPr lang="zh-CN" altLang="en-US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16288" y="1923197"/>
            <a:ext cx="237617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内容</a:t>
            </a:r>
            <a:r>
              <a:rPr lang="en-US" altLang="zh-CN" sz="6600" b="1" dirty="0" smtClean="0">
                <a:solidFill>
                  <a:srgbClr val="1399E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3</a:t>
            </a:r>
            <a:endParaRPr lang="en-US" altLang="zh-CN" sz="6600" b="1" dirty="0" smtClean="0">
              <a:solidFill>
                <a:srgbClr val="1399E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Rounded Rectangle 11"/>
          <p:cNvSpPr>
            <a:spLocks noChangeAspect="1"/>
          </p:cNvSpPr>
          <p:nvPr/>
        </p:nvSpPr>
        <p:spPr>
          <a:xfrm>
            <a:off x="578485" y="99250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3.2.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鼠标事件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44340" y="3609340"/>
            <a:ext cx="418782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综合案例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ounded Rectangle 11"/>
          <p:cNvSpPr>
            <a:spLocks noChangeAspect="1"/>
          </p:cNvSpPr>
          <p:nvPr/>
        </p:nvSpPr>
        <p:spPr>
          <a:xfrm>
            <a:off x="578485" y="11430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3.1.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绘制图案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5" name="Rounded Rectangle 11"/>
          <p:cNvSpPr>
            <a:spLocks noChangeAspect="1"/>
          </p:cNvSpPr>
          <p:nvPr/>
        </p:nvSpPr>
        <p:spPr>
          <a:xfrm>
            <a:off x="578485" y="3712210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3.5.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摄像头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7" name="Rounded Rectangle 11"/>
          <p:cNvSpPr>
            <a:spLocks noChangeAspect="1"/>
          </p:cNvSpPr>
          <p:nvPr/>
        </p:nvSpPr>
        <p:spPr>
          <a:xfrm>
            <a:off x="578485" y="282003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3.4.MFC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和</a:t>
            </a:r>
            <a:r>
              <a:rPr lang="en-US" altLang="zh-CN" sz="2400" dirty="0">
                <a:solidFill>
                  <a:srgbClr val="FFFFFF"/>
                </a:solidFill>
                <a:latin typeface="+mn-ea"/>
                <a:cs typeface="Glegoo"/>
              </a:rPr>
              <a:t>opencv</a:t>
            </a:r>
            <a:endParaRPr lang="en-US" altLang="zh-CN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8" name="Rounded Rectangle 11"/>
          <p:cNvSpPr>
            <a:spLocks noChangeAspect="1"/>
          </p:cNvSpPr>
          <p:nvPr/>
        </p:nvSpPr>
        <p:spPr>
          <a:xfrm>
            <a:off x="578485" y="1923415"/>
            <a:ext cx="3175000" cy="789305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400" dirty="0">
                <a:solidFill>
                  <a:srgbClr val="FFFFFF"/>
                </a:solidFill>
                <a:latin typeface="+mn-ea"/>
                <a:cs typeface="Glegoo"/>
              </a:rPr>
              <a:t>3.3</a:t>
            </a:r>
            <a:r>
              <a:rPr lang="en-US" altLang="zh-CN" sz="2400" dirty="0">
                <a:solidFill>
                  <a:srgbClr val="FFFFFF"/>
                </a:solidFill>
                <a:latin typeface="+mn-ea"/>
                <a:cs typeface="Glegoo"/>
              </a:rPr>
              <a:t>.</a:t>
            </a:r>
            <a:r>
              <a:rPr lang="zh-CN" altLang="en-US" sz="2400" dirty="0">
                <a:solidFill>
                  <a:srgbClr val="FFFFFF"/>
                </a:solidFill>
                <a:latin typeface="+mn-ea"/>
                <a:cs typeface="Glegoo"/>
              </a:rPr>
              <a:t>窗口截图</a:t>
            </a:r>
            <a:endParaRPr lang="zh-CN" altLang="en-US" sz="2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 bldLvl="0" animBg="1"/>
      <p:bldP spid="3" grpId="0"/>
      <p:bldP spid="5" grpId="0" bldLvl="0" animBg="1"/>
      <p:bldP spid="7" grpId="0" bldLvl="0" animBg="1"/>
      <p:bldP spid="8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24000" y="587375"/>
            <a:ext cx="676211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VideoCapture cap(0)</a:t>
            </a:r>
            <a:r>
              <a:rPr lang="zh-CN" altLang="en-US"/>
              <a:t>;  </a:t>
            </a:r>
            <a:r>
              <a:rPr lang="en-US" altLang="zh-CN"/>
              <a:t>//</a:t>
            </a:r>
            <a:r>
              <a:rPr lang="zh-CN" altLang="en-US"/>
              <a:t>初始化摄像头</a:t>
            </a:r>
            <a:endParaRPr lang="zh-CN" altLang="en-US"/>
          </a:p>
          <a:p>
            <a:r>
              <a:rPr lang="zh-CN" altLang="en-US"/>
              <a:t>	if(</a:t>
            </a:r>
            <a:r>
              <a:rPr lang="zh-CN" altLang="en-US">
                <a:solidFill>
                  <a:srgbClr val="FF0000"/>
                </a:solidFill>
              </a:rPr>
              <a:t>cap.isOpened()</a:t>
            </a:r>
            <a:r>
              <a:rPr lang="en-US" altLang="zh-CN">
                <a:solidFill>
                  <a:srgbClr val="FF0000"/>
                </a:solidFill>
              </a:rPr>
              <a:t>==false</a:t>
            </a:r>
            <a:r>
              <a:rPr lang="zh-CN" altLang="en-US"/>
              <a:t>)  </a:t>
            </a:r>
            <a:endParaRPr lang="zh-CN" altLang="en-US"/>
          </a:p>
          <a:p>
            <a:r>
              <a:rPr lang="zh-CN" altLang="en-US"/>
              <a:t>	{  </a:t>
            </a:r>
            <a:endParaRPr lang="zh-CN" altLang="en-US"/>
          </a:p>
          <a:p>
            <a:r>
              <a:rPr lang="zh-CN" altLang="en-US"/>
              <a:t>		return -1;  </a:t>
            </a:r>
            <a:endParaRPr lang="zh-CN" altLang="en-US"/>
          </a:p>
          <a:p>
            <a:r>
              <a:rPr lang="zh-CN" altLang="en-US"/>
              <a:t>	}  </a:t>
            </a:r>
            <a:r>
              <a:rPr lang="en-US" altLang="zh-CN"/>
              <a:t>//</a:t>
            </a:r>
            <a:r>
              <a:rPr lang="zh-CN" altLang="en-US"/>
              <a:t>判断摄像头是否开启</a:t>
            </a:r>
            <a:endParaRPr lang="zh-CN" altLang="en-US"/>
          </a:p>
          <a:p>
            <a:r>
              <a:rPr lang="zh-CN" altLang="en-US"/>
              <a:t>Mat frame;  </a:t>
            </a:r>
            <a:r>
              <a:rPr lang="en-US" altLang="zh-CN"/>
              <a:t>//</a:t>
            </a:r>
            <a:r>
              <a:rPr lang="zh-CN" altLang="en-US"/>
              <a:t>初始化</a:t>
            </a:r>
            <a:r>
              <a:rPr lang="en-US" altLang="zh-CN"/>
              <a:t>Mat</a:t>
            </a:r>
            <a:endParaRPr lang="en-US" altLang="zh-CN"/>
          </a:p>
          <a:p>
            <a:r>
              <a:rPr lang="zh-CN" altLang="en-US"/>
              <a:t>bool stop = false;  </a:t>
            </a:r>
            <a:r>
              <a:rPr lang="en-US" altLang="zh-CN"/>
              <a:t>//</a:t>
            </a:r>
            <a:r>
              <a:rPr lang="zh-CN" altLang="en-US"/>
              <a:t>初始化是否被停止</a:t>
            </a:r>
            <a:endParaRPr lang="zh-CN" altLang="en-US"/>
          </a:p>
          <a:p>
            <a:r>
              <a:rPr lang="zh-CN" altLang="en-US"/>
              <a:t>	while(!stop)  </a:t>
            </a:r>
            <a:endParaRPr lang="zh-CN" altLang="en-US"/>
          </a:p>
          <a:p>
            <a:r>
              <a:rPr lang="zh-CN" altLang="en-US"/>
              <a:t>	{ 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      cap&gt;&gt;frame;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//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将当前画面送至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Mat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ym typeface="+mn-ea"/>
              </a:rPr>
              <a:t>      imshow("当前视频",frame);  </a:t>
            </a:r>
            <a:endParaRPr lang="zh-CN" altLang="en-US"/>
          </a:p>
          <a:p>
            <a:r>
              <a:rPr lang="zh-CN" altLang="en-US">
                <a:sym typeface="+mn-ea"/>
              </a:rPr>
              <a:t>      if(waitKey(30) &gt;=0)  </a:t>
            </a:r>
            <a:endParaRPr lang="zh-CN" altLang="en-US"/>
          </a:p>
          <a:p>
            <a:r>
              <a:rPr lang="zh-CN" altLang="en-US">
                <a:sym typeface="+mn-ea"/>
              </a:rPr>
              <a:t>      stop = true;  </a:t>
            </a:r>
            <a:endParaRPr lang="zh-CN" altLang="en-US"/>
          </a:p>
          <a:p>
            <a:r>
              <a:rPr lang="zh-CN" altLang="en-US"/>
              <a:t>	}  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149225" y="179705"/>
            <a:ext cx="7321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sz="4000" b="1" dirty="0">
                <a:latin typeface="+mn-ea"/>
                <a:ea typeface="+mn-ea"/>
              </a:rPr>
              <a:t>8.2</a:t>
            </a:r>
            <a:r>
              <a:rPr lang="zh-CN" altLang="en-US" sz="4000" b="1" dirty="0">
                <a:latin typeface="+mn-ea"/>
                <a:ea typeface="+mn-ea"/>
              </a:rPr>
              <a:t>，程序原理</a:t>
            </a:r>
            <a:endParaRPr lang="zh-CN" altLang="en-US" sz="4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12" name="Rounded Rectangle 11"/>
          <p:cNvSpPr>
            <a:spLocks noChangeAspect="1"/>
          </p:cNvSpPr>
          <p:nvPr/>
        </p:nvSpPr>
        <p:spPr>
          <a:xfrm>
            <a:off x="3428510" y="1442356"/>
            <a:ext cx="2266660" cy="2259452"/>
          </a:xfrm>
          <a:prstGeom prst="roundRect">
            <a:avLst>
              <a:gd name="adj" fmla="val 50000"/>
            </a:avLst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+mn-ea"/>
              <a:cs typeface="Glegoo"/>
            </a:endParaRPr>
          </a:p>
        </p:txBody>
      </p:sp>
      <p:sp>
        <p:nvSpPr>
          <p:cNvPr id="24" name="Title 2"/>
          <p:cNvSpPr txBox="1"/>
          <p:nvPr/>
        </p:nvSpPr>
        <p:spPr>
          <a:xfrm>
            <a:off x="2324100" y="2682875"/>
            <a:ext cx="44958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IplImage</a:t>
            </a:r>
            <a:r>
              <a:rPr lang="zh-CN" altLang="en-US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与</a:t>
            </a:r>
            <a:r>
              <a:rPr lang="en-US" altLang="zh-CN" sz="1800" b="1" dirty="0" smtClean="0">
                <a:solidFill>
                  <a:srgbClr val="FFFFFF"/>
                </a:solidFill>
                <a:latin typeface="+mn-ea"/>
                <a:ea typeface="+mn-ea"/>
                <a:cs typeface="Glegoo"/>
              </a:rPr>
              <a:t>Mat</a:t>
            </a:r>
            <a:endParaRPr lang="en-US" altLang="zh-CN" sz="1800" b="1" dirty="0" smtClean="0">
              <a:solidFill>
                <a:srgbClr val="FFFFFF"/>
              </a:solidFill>
              <a:latin typeface="+mn-ea"/>
              <a:ea typeface="+mn-ea"/>
              <a:cs typeface="Glegoo"/>
            </a:endParaRPr>
          </a:p>
        </p:txBody>
      </p:sp>
      <p:sp>
        <p:nvSpPr>
          <p:cNvPr id="16" name="Title 2"/>
          <p:cNvSpPr txBox="1"/>
          <p:nvPr/>
        </p:nvSpPr>
        <p:spPr>
          <a:xfrm>
            <a:off x="2400300" y="1962150"/>
            <a:ext cx="4343400" cy="65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algn="ctr"/>
            <a:r>
              <a:rPr lang="en-US" altLang="zh-CN" sz="4000" b="1" dirty="0" smtClean="0">
                <a:latin typeface="+mn-ea"/>
                <a:ea typeface="+mn-ea"/>
                <a:cs typeface="Glegoo"/>
              </a:rPr>
              <a:t>PART 0</a:t>
            </a:r>
            <a:endParaRPr lang="en-US" sz="4000" b="1" dirty="0">
              <a:latin typeface="+mn-ea"/>
              <a:ea typeface="+mn-ea"/>
              <a:cs typeface="Glego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180" y="2630299"/>
            <a:ext cx="1697019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972820" y="69215"/>
            <a:ext cx="630301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#ifdef _CH_  </a:t>
            </a:r>
            <a:endParaRPr lang="zh-CN" altLang="en-US"/>
          </a:p>
          <a:p>
            <a:r>
              <a:rPr lang="zh-CN" altLang="en-US"/>
              <a:t>#pragma package &lt;opencv&gt;  </a:t>
            </a:r>
            <a:endParaRPr lang="zh-CN" altLang="en-US"/>
          </a:p>
          <a:p>
            <a:r>
              <a:rPr lang="zh-CN" altLang="en-US"/>
              <a:t>#endif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#include "stdafx.h"</a:t>
            </a:r>
            <a:endParaRPr lang="zh-CN" altLang="en-US"/>
          </a:p>
          <a:p>
            <a:r>
              <a:rPr lang="zh-CN" altLang="en-US"/>
              <a:t>#include &lt;opencv2/core/core.hpp&gt;</a:t>
            </a:r>
            <a:endParaRPr lang="zh-CN" altLang="en-US"/>
          </a:p>
          <a:p>
            <a:r>
              <a:rPr lang="zh-CN" altLang="en-US"/>
              <a:t>#include &lt;opencv2/highgui/highgui.hpp&gt;</a:t>
            </a:r>
            <a:endParaRPr lang="zh-CN" altLang="en-US"/>
          </a:p>
          <a:p>
            <a:r>
              <a:rPr lang="zh-CN" altLang="en-US">
                <a:sym typeface="+mn-ea"/>
              </a:rPr>
              <a:t>#include &lt;opencv/cv.h&gt;</a:t>
            </a:r>
            <a:endParaRPr lang="zh-CN" altLang="en-US"/>
          </a:p>
          <a:p>
            <a:r>
              <a:rPr lang="zh-CN" altLang="en-US"/>
              <a:t>#include &lt;math.h&gt;</a:t>
            </a:r>
            <a:endParaRPr lang="zh-CN" altLang="en-US"/>
          </a:p>
          <a:p>
            <a:r>
              <a:rPr lang="zh-CN" altLang="en-US"/>
              <a:t>#include &lt;string.h&gt;</a:t>
            </a:r>
            <a:endParaRPr lang="zh-CN" altLang="en-US"/>
          </a:p>
          <a:p>
            <a:r>
              <a:rPr lang="zh-CN" altLang="en-US"/>
              <a:t>#include &lt;stdio.h&gt;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using namespace cv;  </a:t>
            </a:r>
            <a:endParaRPr lang="zh-CN" altLang="en-US"/>
          </a:p>
          <a:p>
            <a:r>
              <a:rPr lang="zh-CN" altLang="en-US"/>
              <a:t>using namespace std;</a:t>
            </a:r>
            <a:endParaRPr lang="zh-CN" alt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3316605" y="249555"/>
            <a:ext cx="533527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3600" b="1" dirty="0">
                <a:latin typeface="+mn-ea"/>
                <a:ea typeface="+mn-ea"/>
              </a:rPr>
              <a:t>0.0 </a:t>
            </a:r>
            <a:r>
              <a:rPr lang="zh-CN" altLang="en-US" sz="3600" b="1" dirty="0">
                <a:latin typeface="+mn-ea"/>
                <a:ea typeface="+mn-ea"/>
              </a:rPr>
              <a:t>程序模板</a:t>
            </a:r>
            <a:r>
              <a:rPr lang="en-US" altLang="zh-CN" sz="3600" b="1" dirty="0">
                <a:latin typeface="+mn-ea"/>
                <a:ea typeface="+mn-ea"/>
              </a:rPr>
              <a:t>——</a:t>
            </a:r>
            <a:r>
              <a:rPr lang="zh-CN" altLang="en-US" sz="3600" b="1" dirty="0">
                <a:latin typeface="+mn-ea"/>
                <a:ea typeface="+mn-ea"/>
              </a:rPr>
              <a:t>头文件</a:t>
            </a:r>
            <a:endParaRPr lang="zh-CN" altLang="en-US" sz="36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16605" y="1035685"/>
            <a:ext cx="712025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加载</a:t>
            </a:r>
            <a:r>
              <a:rPr lang="en-US" altLang="zh-CN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opencv</a:t>
            </a:r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包</a:t>
            </a:r>
            <a:endParaRPr lang="zh-CN" altLang="en-US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8680" y="2562225"/>
            <a:ext cx="712025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头文件</a:t>
            </a:r>
            <a:endParaRPr lang="zh-CN" altLang="en-US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12820" y="3915410"/>
            <a:ext cx="712025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工作空间</a:t>
            </a:r>
            <a:endParaRPr lang="zh-CN" altLang="en-US" sz="4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422910" y="368935"/>
            <a:ext cx="888365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zh-CN" altLang="en-US">
                <a:sym typeface="+mn-ea"/>
              </a:rPr>
              <a:t>  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IplImage * img =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cvLoadImage("D:\\Upload\\3.jpg")</a:t>
            </a:r>
            <a:r>
              <a:rPr lang="zh-CN" altLang="en-US">
                <a:sym typeface="+mn-ea"/>
              </a:rPr>
              <a:t>;//按照路径初始化IplImage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cvShowImage("图片1",img);</a:t>
            </a:r>
            <a:r>
              <a:rPr lang="zh-CN" altLang="en-US">
                <a:sym typeface="+mn-ea"/>
              </a:rPr>
              <a:t>//IplImage显示图片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cvSaveImage("D:\\Upload\\4.jpg",img);</a:t>
            </a:r>
            <a:r>
              <a:rPr lang="zh-CN" altLang="en-US">
                <a:sym typeface="+mn-ea"/>
              </a:rPr>
              <a:t>//保存IpLImage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cvWaitKey(0);//等待用户按键退出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cvReleaseImage(&amp;img);//释放IPlImage空间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cvDestroyAllWindows();</a:t>
            </a:r>
            <a:endParaRPr lang="zh-CN" altLang="en-US">
              <a:sym typeface="+mn-ea"/>
            </a:endParaRPr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655955" y="238125"/>
            <a:ext cx="798449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3600" b="1" dirty="0">
                <a:latin typeface="+mn-ea"/>
                <a:ea typeface="+mn-ea"/>
              </a:rPr>
              <a:t>0.0 </a:t>
            </a:r>
            <a:r>
              <a:rPr lang="zh-CN" altLang="en-US" sz="3600" b="1" dirty="0">
                <a:latin typeface="+mn-ea"/>
                <a:ea typeface="+mn-ea"/>
              </a:rPr>
              <a:t>程序模板</a:t>
            </a:r>
            <a:r>
              <a:rPr lang="en-US" altLang="zh-CN" sz="3600" b="1" dirty="0">
                <a:latin typeface="+mn-ea"/>
                <a:ea typeface="+mn-ea"/>
              </a:rPr>
              <a:t>——IplImage</a:t>
            </a:r>
            <a:r>
              <a:rPr lang="zh-CN" altLang="en-US" sz="3600" b="1" dirty="0">
                <a:latin typeface="+mn-ea"/>
                <a:ea typeface="+mn-ea"/>
              </a:rPr>
              <a:t>的用法</a:t>
            </a:r>
            <a:endParaRPr lang="zh-CN" altLang="en-US" sz="36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55DF95-D547-449A-B910-FD2F068A3269}" type="slidenum">
              <a:rPr lang="zh-CN" altLang="en-US"/>
            </a:fld>
            <a:endParaRPr lang="en-US"/>
          </a:p>
        </p:txBody>
      </p:sp>
      <p:sp>
        <p:nvSpPr>
          <p:cNvPr id="22" name="Title 2"/>
          <p:cNvSpPr>
            <a:spLocks noGrp="1"/>
          </p:cNvSpPr>
          <p:nvPr/>
        </p:nvSpPr>
        <p:spPr>
          <a:xfrm>
            <a:off x="655955" y="238125"/>
            <a:ext cx="798449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48597F"/>
                </a:solidFill>
                <a:effectLst/>
                <a:latin typeface="Lato Light"/>
                <a:ea typeface="Calibri" panose="020F0502020204030204"/>
                <a:cs typeface="Lato Light"/>
              </a:defRPr>
            </a:lvl1pPr>
          </a:lstStyle>
          <a:p>
            <a:r>
              <a:rPr lang="en-US" altLang="zh-CN" sz="3600" b="1" dirty="0">
                <a:latin typeface="+mn-ea"/>
                <a:ea typeface="+mn-ea"/>
              </a:rPr>
              <a:t>0.1 </a:t>
            </a:r>
            <a:r>
              <a:rPr lang="zh-CN" altLang="en-US" sz="3600" b="1" dirty="0">
                <a:latin typeface="+mn-ea"/>
                <a:ea typeface="+mn-ea"/>
              </a:rPr>
              <a:t>更常用的用法</a:t>
            </a:r>
            <a:r>
              <a:rPr lang="en-US" altLang="zh-CN" sz="3600" b="1" dirty="0">
                <a:latin typeface="+mn-ea"/>
                <a:ea typeface="+mn-ea"/>
              </a:rPr>
              <a:t>——Mat</a:t>
            </a:r>
            <a:r>
              <a:rPr lang="zh-CN" altLang="en-US" sz="3600" b="1" dirty="0">
                <a:latin typeface="+mn-ea"/>
                <a:ea typeface="+mn-ea"/>
              </a:rPr>
              <a:t>的用法</a:t>
            </a:r>
            <a:endParaRPr lang="zh-CN" altLang="en-US" sz="3600" b="1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1265" y="1095375"/>
            <a:ext cx="668210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Mat img = </a:t>
            </a:r>
            <a:r>
              <a:rPr lang="zh-CN" altLang="en-US">
                <a:solidFill>
                  <a:srgbClr val="FF0000"/>
                </a:solidFill>
              </a:rPr>
              <a:t>imread("Car2.jpg")</a:t>
            </a:r>
            <a:r>
              <a:rPr lang="zh-CN" altLang="en-US"/>
              <a:t>;//初始化Mat类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i</a:t>
            </a:r>
            <a:r>
              <a:rPr lang="zh-CN" altLang="en-US">
                <a:solidFill>
                  <a:srgbClr val="FF0000"/>
                </a:solidFill>
              </a:rPr>
              <a:t>mshow("获取像素RGB", img)</a:t>
            </a:r>
            <a:r>
              <a:rPr lang="zh-CN" altLang="en-US"/>
              <a:t>;	//显示Mat图像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imwrite("resulet.jpg",img)</a:t>
            </a:r>
            <a:r>
              <a:rPr lang="zh-CN" altLang="en-US"/>
              <a:t>;//将Mat输出为jpg文件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cvWaitKey(0);//等待用户按键退出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5661</Words>
  <Application>WPS 演示</Application>
  <PresentationFormat>全屏显示(16:9)</PresentationFormat>
  <Paragraphs>410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Arial</vt:lpstr>
      <vt:lpstr>宋体</vt:lpstr>
      <vt:lpstr>Wingdings</vt:lpstr>
      <vt:lpstr>Glegoo</vt:lpstr>
      <vt:lpstr>Lato Light</vt:lpstr>
      <vt:lpstr>Calibri</vt:lpstr>
      <vt:lpstr>Mission Gothic Regular</vt:lpstr>
      <vt:lpstr>Open Sans</vt:lpstr>
      <vt:lpstr>Signika</vt:lpstr>
      <vt:lpstr>Open Sans Extrabold</vt:lpstr>
      <vt:lpstr>微软雅黑</vt:lpstr>
      <vt:lpstr>Arial Unicode MS</vt:lpstr>
      <vt:lpstr>Segoe Print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1028</cp:revision>
  <dcterms:created xsi:type="dcterms:W3CDTF">2013-04-14T18:18:00Z</dcterms:created>
  <dcterms:modified xsi:type="dcterms:W3CDTF">2017-07-23T05:11:52Z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